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drawings/drawing9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  <p:sldId id="275" r:id="rId21"/>
    <p:sldId id="276" r:id="rId22"/>
    <p:sldId id="279" r:id="rId23"/>
    <p:sldId id="277" r:id="rId24"/>
    <p:sldId id="278" r:id="rId25"/>
    <p:sldId id="280" r:id="rId26"/>
    <p:sldId id="281" r:id="rId27"/>
    <p:sldId id="282" r:id="rId28"/>
    <p:sldId id="292" r:id="rId29"/>
    <p:sldId id="283" r:id="rId30"/>
    <p:sldId id="284" r:id="rId31"/>
    <p:sldId id="285" r:id="rId32"/>
    <p:sldId id="286" r:id="rId33"/>
    <p:sldId id="287" r:id="rId34"/>
    <p:sldId id="290" r:id="rId35"/>
    <p:sldId id="288" r:id="rId36"/>
    <p:sldId id="289" r:id="rId37"/>
    <p:sldId id="291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Batalov\Desktop\&#1040;&#1085;&#1072;&#1083;&#1080;&#1079;%20&#1072;&#1085;&#1082;&#1077;&#1090;&#1080;&#1088;&#1086;&#1074;&#1072;&#1085;&#1080;&#1103;%20&#1088;&#1086;&#1076;&#1080;&#1090;&#1077;&#1083;&#1077;&#1081;%20&#1044;&#1054;&#1054;%20&#1092;&#1077;&#1074;&#1088;&#1072;&#1083;&#1100;%202022\&#1051;&#1080;&#1089;&#1090;%20Microsoft%20Excel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Batalov\Desktop\&#1040;&#1085;&#1072;&#1083;&#1080;&#1079;%20&#1072;&#1085;&#1082;&#1077;&#1090;&#1080;&#1088;&#1086;&#1074;&#1072;&#1085;&#1080;&#1103;%20&#1088;&#1086;&#1076;&#1080;&#1090;&#1077;&#1083;&#1077;&#1081;%20&#1044;&#1054;&#1054;%20&#1092;&#1077;&#1074;&#1088;&#1072;&#1083;&#1100;%202022\&#1051;&#1080;&#1089;&#1090;%20Microsoft%20Excel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Batalov\Desktop\&#1040;&#1085;&#1072;&#1083;&#1080;&#1079;%20&#1072;&#1085;&#1082;&#1077;&#1090;&#1080;&#1088;&#1086;&#1074;&#1072;&#1085;&#1080;&#1103;%20&#1088;&#1086;&#1076;&#1080;&#1090;&#1077;&#1083;&#1077;&#1081;%20&#1044;&#1054;&#1054;%20&#1092;&#1077;&#1074;&#1088;&#1072;&#1083;&#1100;%202022\&#1051;&#1080;&#1089;&#1090;%20Microsoft%20Excel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Batalov\Desktop\&#1040;&#1085;&#1072;&#1083;&#1080;&#1079;%20&#1072;&#1085;&#1082;&#1077;&#1090;&#1080;&#1088;&#1086;&#1074;&#1072;&#1085;&#1080;&#1103;%20&#1088;&#1086;&#1076;&#1080;&#1090;&#1077;&#1083;&#1077;&#1081;%20&#1044;&#1054;&#1054;%20&#1092;&#1077;&#1074;&#1088;&#1072;&#1083;&#1100;%202022\&#1051;&#1080;&#1089;&#1090;%20Microsoft%20Excel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Users\Batalov\Desktop\&#1040;&#1085;&#1072;&#1083;&#1080;&#1079;%20&#1072;&#1085;&#1082;&#1077;&#1090;&#1080;&#1088;&#1086;&#1074;&#1072;&#1085;&#1080;&#1103;%20&#1088;&#1086;&#1076;&#1080;&#1090;&#1077;&#1083;&#1077;&#1081;%20&#1044;&#1054;&#1054;%20&#1092;&#1077;&#1074;&#1088;&#1072;&#1083;&#1100;%202022\&#1051;&#1080;&#1089;&#1090;%20Microsoft%20Excel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C:\Users\Batalov\Desktop\&#1040;&#1085;&#1072;&#1083;&#1080;&#1079;%20&#1072;&#1085;&#1082;&#1077;&#1090;&#1080;&#1088;&#1086;&#1074;&#1072;&#1085;&#1080;&#1103;%20&#1088;&#1086;&#1076;&#1080;&#1090;&#1077;&#1083;&#1077;&#1081;%20&#1044;&#1054;&#1054;%20&#1092;&#1077;&#1074;&#1088;&#1072;&#1083;&#1100;%202022\&#1051;&#1080;&#1089;&#1090;%20Microsoft%20Excel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C:\Users\Batalov\Desktop\&#1040;&#1085;&#1072;&#1083;&#1080;&#1079;%20&#1072;&#1085;&#1082;&#1077;&#1090;&#1080;&#1088;&#1086;&#1074;&#1072;&#1085;&#1080;&#1103;%20&#1088;&#1086;&#1076;&#1080;&#1090;&#1077;&#1083;&#1077;&#1081;%20&#1044;&#1054;&#1054;%20&#1092;&#1077;&#1074;&#1088;&#1072;&#1083;&#1100;%202022\&#1051;&#1080;&#1089;&#1090;%20Microsoft%20Excel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C:\Users\Batalov\Desktop\&#1040;&#1085;&#1072;&#1083;&#1080;&#1079;%20&#1072;&#1085;&#1082;&#1077;&#1090;&#1080;&#1088;&#1086;&#1074;&#1072;&#1085;&#1080;&#1103;%20&#1088;&#1086;&#1076;&#1080;&#1090;&#1077;&#1083;&#1077;&#1081;%20&#1044;&#1054;&#1054;%20&#1092;&#1077;&#1074;&#1088;&#1072;&#1083;&#1100;%202022\&#1051;&#1080;&#1089;&#1090;%20Microsoft%20Excel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file:///C:\Users\Batalov\Desktop\&#1040;&#1085;&#1072;&#1083;&#1080;&#1079;%20&#1072;&#1085;&#1082;&#1077;&#1090;&#1080;&#1088;&#1086;&#1074;&#1072;&#1085;&#1080;&#1103;%20&#1088;&#1086;&#1076;&#1080;&#1090;&#1077;&#1083;&#1077;&#1081;%20&#1044;&#1054;&#1054;%20&#1092;&#1077;&#1074;&#1088;&#1072;&#1083;&#1100;%202022\&#1051;&#1080;&#1089;&#1090;%20Microsoft%20Exce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rgbClr val="002060"/>
                </a:solidFill>
              </a:defRPr>
            </a:pPr>
            <a:r>
              <a:rPr lang="ru-RU" sz="1400">
                <a:solidFill>
                  <a:srgbClr val="002060"/>
                </a:solidFill>
              </a:rPr>
              <a:t>Результаты мониторинга оценки качества образовательных ориентиров по шкале исследования МКДО в  ДОО Республики Башкортостан </a:t>
            </a:r>
          </a:p>
        </c:rich>
      </c:tx>
      <c:layout>
        <c:manualLayout>
          <c:xMode val="edge"/>
          <c:yMode val="edge"/>
          <c:x val="0.1794972921783724"/>
          <c:y val="1.6476920205602104E-2"/>
        </c:manualLayout>
      </c:layout>
      <c:overlay val="1"/>
    </c:title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9753605494000988E-2"/>
          <c:y val="0.13493242176598338"/>
          <c:w val="0.93643429597604988"/>
          <c:h val="0.7654197063184927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'Блок А вопрос 1'!$B$4</c:f>
              <c:strCache>
                <c:ptCount val="1"/>
                <c:pt idx="0">
                  <c:v>Внутренняя оценка</c:v>
                </c:pt>
              </c:strCache>
            </c:strRef>
          </c:tx>
          <c:invertIfNegative val="0"/>
          <c:cat>
            <c:strRef>
              <c:f>'Блок А вопрос 1'!$A$5:$A$65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Гафурийский район</c:v>
                </c:pt>
                <c:pt idx="17">
                  <c:v>Давлекановский район</c:v>
                </c:pt>
                <c:pt idx="18">
                  <c:v>Дуванский район</c:v>
                </c:pt>
                <c:pt idx="19">
                  <c:v>Дюртюлинский район</c:v>
                </c:pt>
                <c:pt idx="20">
                  <c:v>Ермекеевский район</c:v>
                </c:pt>
                <c:pt idx="21">
                  <c:v>Зианчуринский район</c:v>
                </c:pt>
                <c:pt idx="22">
                  <c:v>Зилаирский район</c:v>
                </c:pt>
                <c:pt idx="23">
                  <c:v>Илишевский район</c:v>
                </c:pt>
                <c:pt idx="24">
                  <c:v>Ишимбайский район</c:v>
                </c:pt>
                <c:pt idx="25">
                  <c:v>город Нефтекамск</c:v>
                </c:pt>
                <c:pt idx="26">
                  <c:v>Нуримановский район</c:v>
                </c:pt>
                <c:pt idx="27">
                  <c:v>Калтасинский район</c:v>
                </c:pt>
                <c:pt idx="28">
                  <c:v>Караидельский район </c:v>
                </c:pt>
                <c:pt idx="29">
                  <c:v>Кармаскалинский район</c:v>
                </c:pt>
                <c:pt idx="30">
                  <c:v>Кигинский район</c:v>
                </c:pt>
                <c:pt idx="31">
                  <c:v>Краснокамский район</c:v>
                </c:pt>
                <c:pt idx="32">
                  <c:v>Кугарчинский район</c:v>
                </c:pt>
                <c:pt idx="33">
                  <c:v>г.Кумертау</c:v>
                </c:pt>
                <c:pt idx="34">
                  <c:v>Кушнаренковский район</c:v>
                </c:pt>
                <c:pt idx="35">
                  <c:v>Куюргазинский район</c:v>
                </c:pt>
                <c:pt idx="36">
                  <c:v>г. Октябрьский </c:v>
                </c:pt>
                <c:pt idx="37">
                  <c:v>Салаватский район</c:v>
                </c:pt>
                <c:pt idx="38">
                  <c:v>город Салават</c:v>
                </c:pt>
                <c:pt idx="39">
                  <c:v>город Сибай</c:v>
                </c:pt>
                <c:pt idx="40">
                  <c:v>Стерлибашевский район</c:v>
                </c:pt>
                <c:pt idx="41">
                  <c:v>Стерлитамакский район</c:v>
                </c:pt>
                <c:pt idx="42">
                  <c:v>город Стерлитамак</c:v>
                </c:pt>
                <c:pt idx="43">
                  <c:v>Татышлинский район</c:v>
                </c:pt>
                <c:pt idx="44">
                  <c:v>Туймазинский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г. Уфа (Демский район)</c:v>
                </c:pt>
                <c:pt idx="49">
                  <c:v>г. Уфа (Кировский  район)</c:v>
                </c:pt>
                <c:pt idx="50">
                  <c:v>г. Уфа (Октябрьский район)</c:v>
                </c:pt>
                <c:pt idx="51">
                  <c:v>г. Уфа (Орджоникидзевский район)</c:v>
                </c:pt>
                <c:pt idx="52">
                  <c:v>г. Уфа (Советский район)</c:v>
                </c:pt>
                <c:pt idx="53">
                  <c:v>г. Уфа (Калининский район)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вопрос 1'!$B$5:$B$65</c:f>
              <c:numCache>
                <c:formatCode>0.00</c:formatCode>
                <c:ptCount val="61"/>
                <c:pt idx="0">
                  <c:v>2.8</c:v>
                </c:pt>
                <c:pt idx="1">
                  <c:v>2.86</c:v>
                </c:pt>
                <c:pt idx="2">
                  <c:v>3.89</c:v>
                </c:pt>
                <c:pt idx="3">
                  <c:v>2.5</c:v>
                </c:pt>
                <c:pt idx="4">
                  <c:v>3.07</c:v>
                </c:pt>
                <c:pt idx="5">
                  <c:v>3</c:v>
                </c:pt>
                <c:pt idx="6">
                  <c:v>3.13</c:v>
                </c:pt>
                <c:pt idx="7">
                  <c:v>2.8</c:v>
                </c:pt>
                <c:pt idx="8">
                  <c:v>2.2999999999999998</c:v>
                </c:pt>
                <c:pt idx="9">
                  <c:v>2.44</c:v>
                </c:pt>
                <c:pt idx="10">
                  <c:v>2.86</c:v>
                </c:pt>
                <c:pt idx="11">
                  <c:v>3.42</c:v>
                </c:pt>
                <c:pt idx="12">
                  <c:v>3</c:v>
                </c:pt>
                <c:pt idx="13">
                  <c:v>3.89</c:v>
                </c:pt>
                <c:pt idx="14">
                  <c:v>3</c:v>
                </c:pt>
                <c:pt idx="15">
                  <c:v>2.44</c:v>
                </c:pt>
                <c:pt idx="16">
                  <c:v>2.69</c:v>
                </c:pt>
                <c:pt idx="17">
                  <c:v>2.65</c:v>
                </c:pt>
                <c:pt idx="18">
                  <c:v>2.58</c:v>
                </c:pt>
                <c:pt idx="19">
                  <c:v>4</c:v>
                </c:pt>
                <c:pt idx="20">
                  <c:v>3.5</c:v>
                </c:pt>
                <c:pt idx="21">
                  <c:v>3.28</c:v>
                </c:pt>
                <c:pt idx="22">
                  <c:v>3.31</c:v>
                </c:pt>
                <c:pt idx="23">
                  <c:v>4.4000000000000004</c:v>
                </c:pt>
                <c:pt idx="24">
                  <c:v>2.5</c:v>
                </c:pt>
                <c:pt idx="25">
                  <c:v>2.98</c:v>
                </c:pt>
                <c:pt idx="26">
                  <c:v>2.93</c:v>
                </c:pt>
                <c:pt idx="27">
                  <c:v>4.09</c:v>
                </c:pt>
                <c:pt idx="28">
                  <c:v>2.5</c:v>
                </c:pt>
                <c:pt idx="29">
                  <c:v>3</c:v>
                </c:pt>
                <c:pt idx="30">
                  <c:v>3.47</c:v>
                </c:pt>
                <c:pt idx="31">
                  <c:v>3.03</c:v>
                </c:pt>
                <c:pt idx="32">
                  <c:v>3.25</c:v>
                </c:pt>
                <c:pt idx="33">
                  <c:v>2.99</c:v>
                </c:pt>
                <c:pt idx="34">
                  <c:v>2</c:v>
                </c:pt>
                <c:pt idx="35">
                  <c:v>3.38</c:v>
                </c:pt>
                <c:pt idx="36">
                  <c:v>2.69</c:v>
                </c:pt>
                <c:pt idx="37">
                  <c:v>3</c:v>
                </c:pt>
                <c:pt idx="38">
                  <c:v>3.78</c:v>
                </c:pt>
                <c:pt idx="39">
                  <c:v>2.44</c:v>
                </c:pt>
                <c:pt idx="40">
                  <c:v>2.34</c:v>
                </c:pt>
                <c:pt idx="41">
                  <c:v>1.83</c:v>
                </c:pt>
                <c:pt idx="42">
                  <c:v>2.27</c:v>
                </c:pt>
                <c:pt idx="43">
                  <c:v>2.67</c:v>
                </c:pt>
                <c:pt idx="44">
                  <c:v>2.93</c:v>
                </c:pt>
                <c:pt idx="45">
                  <c:v>3.72</c:v>
                </c:pt>
                <c:pt idx="46">
                  <c:v>2.88</c:v>
                </c:pt>
                <c:pt idx="47">
                  <c:v>3.11</c:v>
                </c:pt>
                <c:pt idx="48">
                  <c:v>4.6500000000000004</c:v>
                </c:pt>
                <c:pt idx="49">
                  <c:v>3.47</c:v>
                </c:pt>
                <c:pt idx="50">
                  <c:v>3.22</c:v>
                </c:pt>
                <c:pt idx="51">
                  <c:v>2.9</c:v>
                </c:pt>
                <c:pt idx="52">
                  <c:v>2.4700000000000002</c:v>
                </c:pt>
                <c:pt idx="53">
                  <c:v>2.8</c:v>
                </c:pt>
                <c:pt idx="54">
                  <c:v>2.31</c:v>
                </c:pt>
                <c:pt idx="55">
                  <c:v>2.89</c:v>
                </c:pt>
                <c:pt idx="56">
                  <c:v>1</c:v>
                </c:pt>
                <c:pt idx="57">
                  <c:v>2.91</c:v>
                </c:pt>
                <c:pt idx="58">
                  <c:v>3.18</c:v>
                </c:pt>
                <c:pt idx="59">
                  <c:v>4.75</c:v>
                </c:pt>
                <c:pt idx="60">
                  <c:v>3.33</c:v>
                </c:pt>
              </c:numCache>
            </c:numRef>
          </c:val>
        </c:ser>
        <c:ser>
          <c:idx val="1"/>
          <c:order val="1"/>
          <c:tx>
            <c:strRef>
              <c:f>'Блок А вопрос 1'!$C$4</c:f>
              <c:strCache>
                <c:ptCount val="1"/>
                <c:pt idx="0">
                  <c:v>Экспертная оценка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'Блок А вопрос 1'!$A$5:$A$65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Гафурийский район</c:v>
                </c:pt>
                <c:pt idx="17">
                  <c:v>Давлекановский район</c:v>
                </c:pt>
                <c:pt idx="18">
                  <c:v>Дуванский район</c:v>
                </c:pt>
                <c:pt idx="19">
                  <c:v>Дюртюлинский район</c:v>
                </c:pt>
                <c:pt idx="20">
                  <c:v>Ермекеевский район</c:v>
                </c:pt>
                <c:pt idx="21">
                  <c:v>Зианчуринский район</c:v>
                </c:pt>
                <c:pt idx="22">
                  <c:v>Зилаирский район</c:v>
                </c:pt>
                <c:pt idx="23">
                  <c:v>Илишевский район</c:v>
                </c:pt>
                <c:pt idx="24">
                  <c:v>Ишимбайский район</c:v>
                </c:pt>
                <c:pt idx="25">
                  <c:v>город Нефтекамск</c:v>
                </c:pt>
                <c:pt idx="26">
                  <c:v>Нуримановский район</c:v>
                </c:pt>
                <c:pt idx="27">
                  <c:v>Калтасинский район</c:v>
                </c:pt>
                <c:pt idx="28">
                  <c:v>Караидельский район </c:v>
                </c:pt>
                <c:pt idx="29">
                  <c:v>Кармаскалинский район</c:v>
                </c:pt>
                <c:pt idx="30">
                  <c:v>Кигинский район</c:v>
                </c:pt>
                <c:pt idx="31">
                  <c:v>Краснокамский район</c:v>
                </c:pt>
                <c:pt idx="32">
                  <c:v>Кугарчинский район</c:v>
                </c:pt>
                <c:pt idx="33">
                  <c:v>г.Кумертау</c:v>
                </c:pt>
                <c:pt idx="34">
                  <c:v>Кушнаренковский район</c:v>
                </c:pt>
                <c:pt idx="35">
                  <c:v>Куюргазинский район</c:v>
                </c:pt>
                <c:pt idx="36">
                  <c:v>г. Октябрьский </c:v>
                </c:pt>
                <c:pt idx="37">
                  <c:v>Салаватский район</c:v>
                </c:pt>
                <c:pt idx="38">
                  <c:v>город Салават</c:v>
                </c:pt>
                <c:pt idx="39">
                  <c:v>город Сибай</c:v>
                </c:pt>
                <c:pt idx="40">
                  <c:v>Стерлибашевский район</c:v>
                </c:pt>
                <c:pt idx="41">
                  <c:v>Стерлитамакский район</c:v>
                </c:pt>
                <c:pt idx="42">
                  <c:v>город Стерлитамак</c:v>
                </c:pt>
                <c:pt idx="43">
                  <c:v>Татышлинский район</c:v>
                </c:pt>
                <c:pt idx="44">
                  <c:v>Туймазинский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г. Уфа (Демский район)</c:v>
                </c:pt>
                <c:pt idx="49">
                  <c:v>г. Уфа (Кировский  район)</c:v>
                </c:pt>
                <c:pt idx="50">
                  <c:v>г. Уфа (Октябрьский район)</c:v>
                </c:pt>
                <c:pt idx="51">
                  <c:v>г. Уфа (Орджоникидзевский район)</c:v>
                </c:pt>
                <c:pt idx="52">
                  <c:v>г. Уфа (Советский район)</c:v>
                </c:pt>
                <c:pt idx="53">
                  <c:v>г. Уфа (Калининский район)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вопрос 1'!$C$5:$C$65</c:f>
              <c:numCache>
                <c:formatCode>0.00</c:formatCode>
                <c:ptCount val="61"/>
                <c:pt idx="0">
                  <c:v>3.25</c:v>
                </c:pt>
                <c:pt idx="1">
                  <c:v>1.75</c:v>
                </c:pt>
                <c:pt idx="2">
                  <c:v>3.11</c:v>
                </c:pt>
                <c:pt idx="3">
                  <c:v>2.5</c:v>
                </c:pt>
                <c:pt idx="4">
                  <c:v>3.33</c:v>
                </c:pt>
                <c:pt idx="5">
                  <c:v>3.84</c:v>
                </c:pt>
                <c:pt idx="6">
                  <c:v>3</c:v>
                </c:pt>
                <c:pt idx="7">
                  <c:v>3.33</c:v>
                </c:pt>
                <c:pt idx="8">
                  <c:v>2.34</c:v>
                </c:pt>
                <c:pt idx="9">
                  <c:v>2.33</c:v>
                </c:pt>
                <c:pt idx="10">
                  <c:v>2.25</c:v>
                </c:pt>
                <c:pt idx="11">
                  <c:v>4.75</c:v>
                </c:pt>
                <c:pt idx="12">
                  <c:v>3</c:v>
                </c:pt>
                <c:pt idx="13">
                  <c:v>1.83</c:v>
                </c:pt>
                <c:pt idx="14">
                  <c:v>4.33</c:v>
                </c:pt>
                <c:pt idx="15">
                  <c:v>0</c:v>
                </c:pt>
                <c:pt idx="16">
                  <c:v>2.78</c:v>
                </c:pt>
                <c:pt idx="17">
                  <c:v>2.25</c:v>
                </c:pt>
                <c:pt idx="18">
                  <c:v>2.5299999999999998</c:v>
                </c:pt>
                <c:pt idx="19">
                  <c:v>0</c:v>
                </c:pt>
                <c:pt idx="20">
                  <c:v>3.5</c:v>
                </c:pt>
                <c:pt idx="21">
                  <c:v>2.33</c:v>
                </c:pt>
                <c:pt idx="22">
                  <c:v>2.67</c:v>
                </c:pt>
                <c:pt idx="23">
                  <c:v>2.17</c:v>
                </c:pt>
                <c:pt idx="24">
                  <c:v>1.84</c:v>
                </c:pt>
                <c:pt idx="25">
                  <c:v>3.07</c:v>
                </c:pt>
                <c:pt idx="26">
                  <c:v>3.5</c:v>
                </c:pt>
                <c:pt idx="27">
                  <c:v>2</c:v>
                </c:pt>
                <c:pt idx="28">
                  <c:v>3</c:v>
                </c:pt>
                <c:pt idx="29">
                  <c:v>3</c:v>
                </c:pt>
                <c:pt idx="30">
                  <c:v>3.22</c:v>
                </c:pt>
                <c:pt idx="31">
                  <c:v>2.89</c:v>
                </c:pt>
                <c:pt idx="32">
                  <c:v>3.34</c:v>
                </c:pt>
                <c:pt idx="33">
                  <c:v>3.17</c:v>
                </c:pt>
                <c:pt idx="34">
                  <c:v>0</c:v>
                </c:pt>
                <c:pt idx="35">
                  <c:v>3.17</c:v>
                </c:pt>
                <c:pt idx="36">
                  <c:v>3</c:v>
                </c:pt>
                <c:pt idx="37">
                  <c:v>3.17</c:v>
                </c:pt>
                <c:pt idx="38">
                  <c:v>3.6</c:v>
                </c:pt>
                <c:pt idx="39">
                  <c:v>3</c:v>
                </c:pt>
                <c:pt idx="40">
                  <c:v>2.67</c:v>
                </c:pt>
                <c:pt idx="41">
                  <c:v>2</c:v>
                </c:pt>
                <c:pt idx="42">
                  <c:v>3</c:v>
                </c:pt>
                <c:pt idx="43">
                  <c:v>3</c:v>
                </c:pt>
                <c:pt idx="44">
                  <c:v>2.44</c:v>
                </c:pt>
                <c:pt idx="45">
                  <c:v>2.89</c:v>
                </c:pt>
                <c:pt idx="46">
                  <c:v>3</c:v>
                </c:pt>
                <c:pt idx="47">
                  <c:v>3</c:v>
                </c:pt>
                <c:pt idx="48">
                  <c:v>4.5</c:v>
                </c:pt>
                <c:pt idx="49">
                  <c:v>3.5</c:v>
                </c:pt>
                <c:pt idx="50">
                  <c:v>3.25</c:v>
                </c:pt>
                <c:pt idx="51">
                  <c:v>2.5</c:v>
                </c:pt>
                <c:pt idx="52">
                  <c:v>2.4</c:v>
                </c:pt>
                <c:pt idx="53">
                  <c:v>2.63</c:v>
                </c:pt>
                <c:pt idx="54">
                  <c:v>2.78</c:v>
                </c:pt>
                <c:pt idx="55">
                  <c:v>3.25</c:v>
                </c:pt>
                <c:pt idx="56">
                  <c:v>3</c:v>
                </c:pt>
                <c:pt idx="57">
                  <c:v>3</c:v>
                </c:pt>
                <c:pt idx="58">
                  <c:v>2.78</c:v>
                </c:pt>
                <c:pt idx="59">
                  <c:v>4.5</c:v>
                </c:pt>
                <c:pt idx="60">
                  <c:v>2.83</c:v>
                </c:pt>
              </c:numCache>
            </c:numRef>
          </c:val>
        </c:ser>
        <c:ser>
          <c:idx val="2"/>
          <c:order val="2"/>
          <c:tx>
            <c:strRef>
              <c:f>'Блок А вопрос 1'!$D$4</c:f>
              <c:strCache>
                <c:ptCount val="1"/>
                <c:pt idx="0">
                  <c:v>Индекс расхождения между внутренней оценкой ДОО и экспертной оценкой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'Блок А вопрос 1'!$A$5:$A$65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Гафурийский район</c:v>
                </c:pt>
                <c:pt idx="17">
                  <c:v>Давлекановский район</c:v>
                </c:pt>
                <c:pt idx="18">
                  <c:v>Дуванский район</c:v>
                </c:pt>
                <c:pt idx="19">
                  <c:v>Дюртюлинский район</c:v>
                </c:pt>
                <c:pt idx="20">
                  <c:v>Ермекеевский район</c:v>
                </c:pt>
                <c:pt idx="21">
                  <c:v>Зианчуринский район</c:v>
                </c:pt>
                <c:pt idx="22">
                  <c:v>Зилаирский район</c:v>
                </c:pt>
                <c:pt idx="23">
                  <c:v>Илишевский район</c:v>
                </c:pt>
                <c:pt idx="24">
                  <c:v>Ишимбайский район</c:v>
                </c:pt>
                <c:pt idx="25">
                  <c:v>город Нефтекамск</c:v>
                </c:pt>
                <c:pt idx="26">
                  <c:v>Нуримановский район</c:v>
                </c:pt>
                <c:pt idx="27">
                  <c:v>Калтасинский район</c:v>
                </c:pt>
                <c:pt idx="28">
                  <c:v>Караидельский район </c:v>
                </c:pt>
                <c:pt idx="29">
                  <c:v>Кармаскалинский район</c:v>
                </c:pt>
                <c:pt idx="30">
                  <c:v>Кигинский район</c:v>
                </c:pt>
                <c:pt idx="31">
                  <c:v>Краснокамский район</c:v>
                </c:pt>
                <c:pt idx="32">
                  <c:v>Кугарчинский район</c:v>
                </c:pt>
                <c:pt idx="33">
                  <c:v>г.Кумертау</c:v>
                </c:pt>
                <c:pt idx="34">
                  <c:v>Кушнаренковский район</c:v>
                </c:pt>
                <c:pt idx="35">
                  <c:v>Куюргазинский район</c:v>
                </c:pt>
                <c:pt idx="36">
                  <c:v>г. Октябрьский </c:v>
                </c:pt>
                <c:pt idx="37">
                  <c:v>Салаватский район</c:v>
                </c:pt>
                <c:pt idx="38">
                  <c:v>город Салават</c:v>
                </c:pt>
                <c:pt idx="39">
                  <c:v>город Сибай</c:v>
                </c:pt>
                <c:pt idx="40">
                  <c:v>Стерлибашевский район</c:v>
                </c:pt>
                <c:pt idx="41">
                  <c:v>Стерлитамакский район</c:v>
                </c:pt>
                <c:pt idx="42">
                  <c:v>город Стерлитамак</c:v>
                </c:pt>
                <c:pt idx="43">
                  <c:v>Татышлинский район</c:v>
                </c:pt>
                <c:pt idx="44">
                  <c:v>Туймазинский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г. Уфа (Демский район)</c:v>
                </c:pt>
                <c:pt idx="49">
                  <c:v>г. Уфа (Кировский  район)</c:v>
                </c:pt>
                <c:pt idx="50">
                  <c:v>г. Уфа (Октябрьский район)</c:v>
                </c:pt>
                <c:pt idx="51">
                  <c:v>г. Уфа (Орджоникидзевский район)</c:v>
                </c:pt>
                <c:pt idx="52">
                  <c:v>г. Уфа (Советский район)</c:v>
                </c:pt>
                <c:pt idx="53">
                  <c:v>г. Уфа (Калининский район)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вопрос 1'!$D$5:$D$65</c:f>
              <c:numCache>
                <c:formatCode>0.00</c:formatCode>
                <c:ptCount val="61"/>
                <c:pt idx="0">
                  <c:v>-0.45000000000000018</c:v>
                </c:pt>
                <c:pt idx="1">
                  <c:v>1.1099999999999999</c:v>
                </c:pt>
                <c:pt idx="2">
                  <c:v>0.78000000000000025</c:v>
                </c:pt>
                <c:pt idx="3">
                  <c:v>0</c:v>
                </c:pt>
                <c:pt idx="4">
                  <c:v>-0.26000000000000023</c:v>
                </c:pt>
                <c:pt idx="5">
                  <c:v>-0.83999999999999986</c:v>
                </c:pt>
                <c:pt idx="6">
                  <c:v>0.12999999999999989</c:v>
                </c:pt>
                <c:pt idx="7">
                  <c:v>-0.53000000000000025</c:v>
                </c:pt>
                <c:pt idx="8">
                  <c:v>-4.0000000000000036E-2</c:v>
                </c:pt>
                <c:pt idx="9">
                  <c:v>0.10999999999999988</c:v>
                </c:pt>
                <c:pt idx="10">
                  <c:v>0.60999999999999988</c:v>
                </c:pt>
                <c:pt idx="11">
                  <c:v>-1.33</c:v>
                </c:pt>
                <c:pt idx="12">
                  <c:v>0</c:v>
                </c:pt>
                <c:pt idx="13">
                  <c:v>2.06</c:v>
                </c:pt>
                <c:pt idx="14">
                  <c:v>-1.33</c:v>
                </c:pt>
                <c:pt idx="15">
                  <c:v>2.44</c:v>
                </c:pt>
                <c:pt idx="16">
                  <c:v>-8.9999999999999858E-2</c:v>
                </c:pt>
                <c:pt idx="17">
                  <c:v>0.39999999999999991</c:v>
                </c:pt>
                <c:pt idx="18">
                  <c:v>5.0000000000000266E-2</c:v>
                </c:pt>
                <c:pt idx="19">
                  <c:v>4</c:v>
                </c:pt>
                <c:pt idx="20">
                  <c:v>0</c:v>
                </c:pt>
                <c:pt idx="21">
                  <c:v>0.94999999999999973</c:v>
                </c:pt>
                <c:pt idx="22">
                  <c:v>0.64000000000000012</c:v>
                </c:pt>
                <c:pt idx="23">
                  <c:v>2.2300000000000004</c:v>
                </c:pt>
                <c:pt idx="24">
                  <c:v>0.65999999999999992</c:v>
                </c:pt>
                <c:pt idx="25">
                  <c:v>-8.9999999999999858E-2</c:v>
                </c:pt>
                <c:pt idx="26">
                  <c:v>-0.56999999999999984</c:v>
                </c:pt>
                <c:pt idx="27">
                  <c:v>2.09</c:v>
                </c:pt>
                <c:pt idx="28">
                  <c:v>-0.5</c:v>
                </c:pt>
                <c:pt idx="29">
                  <c:v>0</c:v>
                </c:pt>
                <c:pt idx="30">
                  <c:v>0.25</c:v>
                </c:pt>
                <c:pt idx="31">
                  <c:v>0.13999999999999968</c:v>
                </c:pt>
                <c:pt idx="32">
                  <c:v>-8.9999999999999858E-2</c:v>
                </c:pt>
                <c:pt idx="33">
                  <c:v>-0.17999999999999972</c:v>
                </c:pt>
                <c:pt idx="34">
                  <c:v>2</c:v>
                </c:pt>
                <c:pt idx="35">
                  <c:v>0.20999999999999996</c:v>
                </c:pt>
                <c:pt idx="36">
                  <c:v>-0.31000000000000005</c:v>
                </c:pt>
                <c:pt idx="37">
                  <c:v>-0.16999999999999993</c:v>
                </c:pt>
                <c:pt idx="38">
                  <c:v>0.17999999999999972</c:v>
                </c:pt>
                <c:pt idx="39">
                  <c:v>-0.56000000000000005</c:v>
                </c:pt>
                <c:pt idx="40">
                  <c:v>-0.33000000000000007</c:v>
                </c:pt>
                <c:pt idx="41">
                  <c:v>-0.16999999999999993</c:v>
                </c:pt>
                <c:pt idx="42">
                  <c:v>-0.73</c:v>
                </c:pt>
                <c:pt idx="43">
                  <c:v>-0.33000000000000007</c:v>
                </c:pt>
                <c:pt idx="44">
                  <c:v>0.49000000000000021</c:v>
                </c:pt>
                <c:pt idx="45">
                  <c:v>0.83000000000000007</c:v>
                </c:pt>
                <c:pt idx="46">
                  <c:v>-0.12000000000000011</c:v>
                </c:pt>
                <c:pt idx="47">
                  <c:v>0.10999999999999988</c:v>
                </c:pt>
                <c:pt idx="48">
                  <c:v>0.15000000000000036</c:v>
                </c:pt>
                <c:pt idx="49">
                  <c:v>-2.9999999999999805E-2</c:v>
                </c:pt>
                <c:pt idx="50">
                  <c:v>-2.9999999999999805E-2</c:v>
                </c:pt>
                <c:pt idx="51">
                  <c:v>0.39999999999999991</c:v>
                </c:pt>
                <c:pt idx="52">
                  <c:v>7.0000000000000284E-2</c:v>
                </c:pt>
                <c:pt idx="53">
                  <c:v>0.17</c:v>
                </c:pt>
                <c:pt idx="54">
                  <c:v>-0.46999999999999975</c:v>
                </c:pt>
                <c:pt idx="55">
                  <c:v>-0.35999999999999988</c:v>
                </c:pt>
                <c:pt idx="56">
                  <c:v>-2</c:v>
                </c:pt>
                <c:pt idx="57">
                  <c:v>-8.9999999999999858E-2</c:v>
                </c:pt>
                <c:pt idx="58">
                  <c:v>0.40000000000000036</c:v>
                </c:pt>
                <c:pt idx="59">
                  <c:v>0.25</c:v>
                </c:pt>
                <c:pt idx="60">
                  <c:v>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7514624"/>
        <c:axId val="32857408"/>
        <c:axId val="0"/>
      </c:bar3DChart>
      <c:catAx>
        <c:axId val="475146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800"/>
            </a:pPr>
            <a:endParaRPr lang="ru-RU"/>
          </a:p>
        </c:txPr>
        <c:crossAx val="32857408"/>
        <c:crosses val="autoZero"/>
        <c:auto val="1"/>
        <c:lblAlgn val="ctr"/>
        <c:lblOffset val="100"/>
        <c:noMultiLvlLbl val="0"/>
      </c:catAx>
      <c:valAx>
        <c:axId val="32857408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ru-RU"/>
                  <a:t>балл</a:t>
                </a:r>
              </a:p>
            </c:rich>
          </c:tx>
          <c:layout>
            <c:manualLayout>
              <c:xMode val="edge"/>
              <c:yMode val="edge"/>
              <c:x val="5.9955449541239051E-3"/>
              <c:y val="6.9547416438416054E-2"/>
            </c:manualLayout>
          </c:layout>
          <c:overlay val="0"/>
        </c:title>
        <c:numFmt formatCode="0.00" sourceLinked="1"/>
        <c:majorTickMark val="out"/>
        <c:minorTickMark val="none"/>
        <c:tickLblPos val="nextTo"/>
        <c:crossAx val="475146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4.8067979723422942E-3"/>
          <c:y val="0.92078568654254545"/>
          <c:w val="0.841207297334431"/>
          <c:h val="7.3146506157565738E-2"/>
        </c:manualLayout>
      </c:layout>
      <c:overlay val="0"/>
      <c:txPr>
        <a:bodyPr/>
        <a:lstStyle/>
        <a:p>
          <a:pPr>
            <a:defRPr sz="10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9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400" b="1" i="0" u="none" strike="noStrike" baseline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мониторинга оценки качества образовательных программ по шкале исследования МКДО в  ДОО Республики Башкортостан</a:t>
            </a:r>
            <a:endParaRPr lang="ru-RU" sz="1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0272509000744805E-2"/>
          <c:y val="0.13417541642715544"/>
          <c:w val="0.93837649759674324"/>
          <c:h val="0.8171718692643734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'Блок А вопрос 2'!$B$4</c:f>
              <c:strCache>
                <c:ptCount val="1"/>
                <c:pt idx="0">
                  <c:v>Внутренняя оценка</c:v>
                </c:pt>
              </c:strCache>
            </c:strRef>
          </c:tx>
          <c:invertIfNegative val="0"/>
          <c:cat>
            <c:strRef>
              <c:f>'Блок А вопрос 2'!$A$5:$A$65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Гафурийский район</c:v>
                </c:pt>
                <c:pt idx="17">
                  <c:v>Давлекановский район</c:v>
                </c:pt>
                <c:pt idx="18">
                  <c:v>Дуванский район</c:v>
                </c:pt>
                <c:pt idx="19">
                  <c:v>Дюртюлинский район</c:v>
                </c:pt>
                <c:pt idx="20">
                  <c:v>Ермекеевский район</c:v>
                </c:pt>
                <c:pt idx="21">
                  <c:v>Зианчуринский район</c:v>
                </c:pt>
                <c:pt idx="22">
                  <c:v>Зилаирский район</c:v>
                </c:pt>
                <c:pt idx="23">
                  <c:v>Илишевский район</c:v>
                </c:pt>
                <c:pt idx="24">
                  <c:v>Ишимбайский район</c:v>
                </c:pt>
                <c:pt idx="25">
                  <c:v>город Нефтекамск</c:v>
                </c:pt>
                <c:pt idx="26">
                  <c:v>Нуримановский район</c:v>
                </c:pt>
                <c:pt idx="27">
                  <c:v>Калтасинский район</c:v>
                </c:pt>
                <c:pt idx="28">
                  <c:v>Караидельский район </c:v>
                </c:pt>
                <c:pt idx="29">
                  <c:v>Кармаскалинский район</c:v>
                </c:pt>
                <c:pt idx="30">
                  <c:v>Кигинский район</c:v>
                </c:pt>
                <c:pt idx="31">
                  <c:v>Краснокамский район</c:v>
                </c:pt>
                <c:pt idx="32">
                  <c:v>Кугарчинский район</c:v>
                </c:pt>
                <c:pt idx="33">
                  <c:v>г.Кумертау</c:v>
                </c:pt>
                <c:pt idx="34">
                  <c:v>Кушнаренковский район</c:v>
                </c:pt>
                <c:pt idx="35">
                  <c:v>Куюргазинский район</c:v>
                </c:pt>
                <c:pt idx="36">
                  <c:v>г. Октябрьский </c:v>
                </c:pt>
                <c:pt idx="37">
                  <c:v>Салаватский район</c:v>
                </c:pt>
                <c:pt idx="38">
                  <c:v>город Салават</c:v>
                </c:pt>
                <c:pt idx="39">
                  <c:v>город Сибай</c:v>
                </c:pt>
                <c:pt idx="40">
                  <c:v>Стерлибашевский район</c:v>
                </c:pt>
                <c:pt idx="41">
                  <c:v>Стерлитамакский район</c:v>
                </c:pt>
                <c:pt idx="42">
                  <c:v>город Стерлитамак</c:v>
                </c:pt>
                <c:pt idx="43">
                  <c:v>Татышлинский район</c:v>
                </c:pt>
                <c:pt idx="44">
                  <c:v>Туймазинский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г. Уфа (Демский район)</c:v>
                </c:pt>
                <c:pt idx="49">
                  <c:v>г. Уфа (Кировский  район)</c:v>
                </c:pt>
                <c:pt idx="50">
                  <c:v>г. Уфа (Октябрьский район)</c:v>
                </c:pt>
                <c:pt idx="51">
                  <c:v>г. Уфа (Орджоникидзевский район)</c:v>
                </c:pt>
                <c:pt idx="52">
                  <c:v>г. Уфа (Советский район)</c:v>
                </c:pt>
                <c:pt idx="53">
                  <c:v>г. Уфа (Калининский район)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вопрос 2'!$B$5:$B$65</c:f>
              <c:numCache>
                <c:formatCode>0.00</c:formatCode>
                <c:ptCount val="61"/>
                <c:pt idx="0">
                  <c:v>2.65</c:v>
                </c:pt>
                <c:pt idx="1">
                  <c:v>2.21</c:v>
                </c:pt>
                <c:pt idx="2">
                  <c:v>3.44</c:v>
                </c:pt>
                <c:pt idx="3">
                  <c:v>1</c:v>
                </c:pt>
                <c:pt idx="4">
                  <c:v>3.37</c:v>
                </c:pt>
                <c:pt idx="5">
                  <c:v>2</c:v>
                </c:pt>
                <c:pt idx="6">
                  <c:v>3.05</c:v>
                </c:pt>
                <c:pt idx="7">
                  <c:v>3</c:v>
                </c:pt>
                <c:pt idx="8">
                  <c:v>2.7</c:v>
                </c:pt>
                <c:pt idx="9">
                  <c:v>0.33</c:v>
                </c:pt>
                <c:pt idx="10">
                  <c:v>2.91</c:v>
                </c:pt>
                <c:pt idx="11">
                  <c:v>3.47</c:v>
                </c:pt>
                <c:pt idx="12">
                  <c:v>3</c:v>
                </c:pt>
                <c:pt idx="13">
                  <c:v>2.67</c:v>
                </c:pt>
                <c:pt idx="14">
                  <c:v>3</c:v>
                </c:pt>
                <c:pt idx="15">
                  <c:v>2.92</c:v>
                </c:pt>
                <c:pt idx="16">
                  <c:v>2.41</c:v>
                </c:pt>
                <c:pt idx="17">
                  <c:v>2.29</c:v>
                </c:pt>
                <c:pt idx="18">
                  <c:v>1.63</c:v>
                </c:pt>
                <c:pt idx="19">
                  <c:v>3</c:v>
                </c:pt>
                <c:pt idx="20">
                  <c:v>1.5</c:v>
                </c:pt>
                <c:pt idx="21">
                  <c:v>2.88</c:v>
                </c:pt>
                <c:pt idx="22">
                  <c:v>3.6</c:v>
                </c:pt>
                <c:pt idx="23">
                  <c:v>4.1399999999999997</c:v>
                </c:pt>
                <c:pt idx="24">
                  <c:v>0.84</c:v>
                </c:pt>
                <c:pt idx="25">
                  <c:v>2.75</c:v>
                </c:pt>
                <c:pt idx="26">
                  <c:v>1.98</c:v>
                </c:pt>
                <c:pt idx="27">
                  <c:v>3.67</c:v>
                </c:pt>
                <c:pt idx="28">
                  <c:v>2</c:v>
                </c:pt>
                <c:pt idx="29">
                  <c:v>2.33</c:v>
                </c:pt>
                <c:pt idx="30">
                  <c:v>3.15</c:v>
                </c:pt>
                <c:pt idx="31">
                  <c:v>2.78</c:v>
                </c:pt>
                <c:pt idx="32">
                  <c:v>3</c:v>
                </c:pt>
                <c:pt idx="33">
                  <c:v>1.89</c:v>
                </c:pt>
                <c:pt idx="34">
                  <c:v>1.75</c:v>
                </c:pt>
                <c:pt idx="35">
                  <c:v>1.97</c:v>
                </c:pt>
                <c:pt idx="36">
                  <c:v>2.87</c:v>
                </c:pt>
                <c:pt idx="37">
                  <c:v>3</c:v>
                </c:pt>
                <c:pt idx="38">
                  <c:v>2.0299999999999998</c:v>
                </c:pt>
                <c:pt idx="39">
                  <c:v>3</c:v>
                </c:pt>
                <c:pt idx="40">
                  <c:v>2.0299999999999998</c:v>
                </c:pt>
                <c:pt idx="41">
                  <c:v>1</c:v>
                </c:pt>
                <c:pt idx="42">
                  <c:v>2.5</c:v>
                </c:pt>
                <c:pt idx="43">
                  <c:v>2.83</c:v>
                </c:pt>
                <c:pt idx="44">
                  <c:v>2.52</c:v>
                </c:pt>
                <c:pt idx="45">
                  <c:v>3.75</c:v>
                </c:pt>
                <c:pt idx="46">
                  <c:v>2</c:v>
                </c:pt>
                <c:pt idx="47">
                  <c:v>2.73</c:v>
                </c:pt>
                <c:pt idx="48">
                  <c:v>4.46</c:v>
                </c:pt>
                <c:pt idx="49">
                  <c:v>2.92</c:v>
                </c:pt>
                <c:pt idx="50">
                  <c:v>2.11</c:v>
                </c:pt>
                <c:pt idx="51">
                  <c:v>2.12</c:v>
                </c:pt>
                <c:pt idx="52">
                  <c:v>2.2400000000000002</c:v>
                </c:pt>
                <c:pt idx="53">
                  <c:v>2.58</c:v>
                </c:pt>
                <c:pt idx="54">
                  <c:v>1.39</c:v>
                </c:pt>
                <c:pt idx="55">
                  <c:v>2.78</c:v>
                </c:pt>
                <c:pt idx="56">
                  <c:v>0</c:v>
                </c:pt>
                <c:pt idx="57">
                  <c:v>1.45</c:v>
                </c:pt>
                <c:pt idx="58">
                  <c:v>3.05</c:v>
                </c:pt>
                <c:pt idx="59">
                  <c:v>4.5</c:v>
                </c:pt>
                <c:pt idx="60">
                  <c:v>2.4900000000000002</c:v>
                </c:pt>
              </c:numCache>
            </c:numRef>
          </c:val>
        </c:ser>
        <c:ser>
          <c:idx val="1"/>
          <c:order val="1"/>
          <c:tx>
            <c:strRef>
              <c:f>'Блок А вопрос 2'!$C$4</c:f>
              <c:strCache>
                <c:ptCount val="1"/>
                <c:pt idx="0">
                  <c:v>Экспертная оценка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'Блок А вопрос 2'!$A$5:$A$65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Гафурийский район</c:v>
                </c:pt>
                <c:pt idx="17">
                  <c:v>Давлекановский район</c:v>
                </c:pt>
                <c:pt idx="18">
                  <c:v>Дуванский район</c:v>
                </c:pt>
                <c:pt idx="19">
                  <c:v>Дюртюлинский район</c:v>
                </c:pt>
                <c:pt idx="20">
                  <c:v>Ермекеевский район</c:v>
                </c:pt>
                <c:pt idx="21">
                  <c:v>Зианчуринский район</c:v>
                </c:pt>
                <c:pt idx="22">
                  <c:v>Зилаирский район</c:v>
                </c:pt>
                <c:pt idx="23">
                  <c:v>Илишевский район</c:v>
                </c:pt>
                <c:pt idx="24">
                  <c:v>Ишимбайский район</c:v>
                </c:pt>
                <c:pt idx="25">
                  <c:v>город Нефтекамск</c:v>
                </c:pt>
                <c:pt idx="26">
                  <c:v>Нуримановский район</c:v>
                </c:pt>
                <c:pt idx="27">
                  <c:v>Калтасинский район</c:v>
                </c:pt>
                <c:pt idx="28">
                  <c:v>Караидельский район </c:v>
                </c:pt>
                <c:pt idx="29">
                  <c:v>Кармаскалинский район</c:v>
                </c:pt>
                <c:pt idx="30">
                  <c:v>Кигинский район</c:v>
                </c:pt>
                <c:pt idx="31">
                  <c:v>Краснокамский район</c:v>
                </c:pt>
                <c:pt idx="32">
                  <c:v>Кугарчинский район</c:v>
                </c:pt>
                <c:pt idx="33">
                  <c:v>г.Кумертау</c:v>
                </c:pt>
                <c:pt idx="34">
                  <c:v>Кушнаренковский район</c:v>
                </c:pt>
                <c:pt idx="35">
                  <c:v>Куюргазинский район</c:v>
                </c:pt>
                <c:pt idx="36">
                  <c:v>г. Октябрьский </c:v>
                </c:pt>
                <c:pt idx="37">
                  <c:v>Салаватский район</c:v>
                </c:pt>
                <c:pt idx="38">
                  <c:v>город Салават</c:v>
                </c:pt>
                <c:pt idx="39">
                  <c:v>город Сибай</c:v>
                </c:pt>
                <c:pt idx="40">
                  <c:v>Стерлибашевский район</c:v>
                </c:pt>
                <c:pt idx="41">
                  <c:v>Стерлитамакский район</c:v>
                </c:pt>
                <c:pt idx="42">
                  <c:v>город Стерлитамак</c:v>
                </c:pt>
                <c:pt idx="43">
                  <c:v>Татышлинский район</c:v>
                </c:pt>
                <c:pt idx="44">
                  <c:v>Туймазинский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г. Уфа (Демский район)</c:v>
                </c:pt>
                <c:pt idx="49">
                  <c:v>г. Уфа (Кировский  район)</c:v>
                </c:pt>
                <c:pt idx="50">
                  <c:v>г. Уфа (Октябрьский район)</c:v>
                </c:pt>
                <c:pt idx="51">
                  <c:v>г. Уфа (Орджоникидзевский район)</c:v>
                </c:pt>
                <c:pt idx="52">
                  <c:v>г. Уфа (Советский район)</c:v>
                </c:pt>
                <c:pt idx="53">
                  <c:v>г. Уфа (Калининский район)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вопрос 2'!$C$5:$C$65</c:f>
              <c:numCache>
                <c:formatCode>0.00</c:formatCode>
                <c:ptCount val="61"/>
                <c:pt idx="0">
                  <c:v>2.5</c:v>
                </c:pt>
                <c:pt idx="1">
                  <c:v>3</c:v>
                </c:pt>
                <c:pt idx="2">
                  <c:v>2.33</c:v>
                </c:pt>
                <c:pt idx="3">
                  <c:v>1.67</c:v>
                </c:pt>
                <c:pt idx="4">
                  <c:v>3.83</c:v>
                </c:pt>
                <c:pt idx="5">
                  <c:v>4</c:v>
                </c:pt>
                <c:pt idx="6">
                  <c:v>3.28</c:v>
                </c:pt>
                <c:pt idx="7">
                  <c:v>2.5</c:v>
                </c:pt>
                <c:pt idx="8">
                  <c:v>2.17</c:v>
                </c:pt>
                <c:pt idx="9">
                  <c:v>2</c:v>
                </c:pt>
                <c:pt idx="10">
                  <c:v>2.8</c:v>
                </c:pt>
                <c:pt idx="11">
                  <c:v>3</c:v>
                </c:pt>
                <c:pt idx="12">
                  <c:v>3</c:v>
                </c:pt>
                <c:pt idx="13">
                  <c:v>2</c:v>
                </c:pt>
                <c:pt idx="14">
                  <c:v>4</c:v>
                </c:pt>
                <c:pt idx="15">
                  <c:v>0</c:v>
                </c:pt>
                <c:pt idx="16">
                  <c:v>2.67</c:v>
                </c:pt>
                <c:pt idx="17">
                  <c:v>3</c:v>
                </c:pt>
                <c:pt idx="18">
                  <c:v>1.6</c:v>
                </c:pt>
                <c:pt idx="19">
                  <c:v>0</c:v>
                </c:pt>
                <c:pt idx="20">
                  <c:v>4</c:v>
                </c:pt>
                <c:pt idx="21">
                  <c:v>2.17</c:v>
                </c:pt>
                <c:pt idx="22">
                  <c:v>2.33</c:v>
                </c:pt>
                <c:pt idx="23">
                  <c:v>2.42</c:v>
                </c:pt>
                <c:pt idx="24">
                  <c:v>1.25</c:v>
                </c:pt>
                <c:pt idx="25">
                  <c:v>2.67</c:v>
                </c:pt>
                <c:pt idx="26">
                  <c:v>0.4</c:v>
                </c:pt>
                <c:pt idx="27">
                  <c:v>0</c:v>
                </c:pt>
                <c:pt idx="28">
                  <c:v>2.5</c:v>
                </c:pt>
                <c:pt idx="29">
                  <c:v>2</c:v>
                </c:pt>
                <c:pt idx="30">
                  <c:v>2.84</c:v>
                </c:pt>
                <c:pt idx="31">
                  <c:v>1.5</c:v>
                </c:pt>
                <c:pt idx="32">
                  <c:v>4</c:v>
                </c:pt>
                <c:pt idx="33">
                  <c:v>3</c:v>
                </c:pt>
                <c:pt idx="34">
                  <c:v>0</c:v>
                </c:pt>
                <c:pt idx="35">
                  <c:v>2.25</c:v>
                </c:pt>
                <c:pt idx="36">
                  <c:v>3</c:v>
                </c:pt>
                <c:pt idx="37">
                  <c:v>3</c:v>
                </c:pt>
                <c:pt idx="38">
                  <c:v>4.47</c:v>
                </c:pt>
                <c:pt idx="39">
                  <c:v>3</c:v>
                </c:pt>
                <c:pt idx="40">
                  <c:v>3.25</c:v>
                </c:pt>
                <c:pt idx="41">
                  <c:v>0.75</c:v>
                </c:pt>
                <c:pt idx="42">
                  <c:v>3</c:v>
                </c:pt>
                <c:pt idx="43">
                  <c:v>3</c:v>
                </c:pt>
                <c:pt idx="44">
                  <c:v>2.44</c:v>
                </c:pt>
                <c:pt idx="45">
                  <c:v>3.25</c:v>
                </c:pt>
                <c:pt idx="46">
                  <c:v>2</c:v>
                </c:pt>
                <c:pt idx="47">
                  <c:v>3.3</c:v>
                </c:pt>
                <c:pt idx="48">
                  <c:v>4.75</c:v>
                </c:pt>
                <c:pt idx="49">
                  <c:v>3.44</c:v>
                </c:pt>
                <c:pt idx="50">
                  <c:v>3</c:v>
                </c:pt>
                <c:pt idx="51">
                  <c:v>2.0699999999999998</c:v>
                </c:pt>
                <c:pt idx="52">
                  <c:v>2.11</c:v>
                </c:pt>
                <c:pt idx="53">
                  <c:v>2.17</c:v>
                </c:pt>
                <c:pt idx="54">
                  <c:v>2.78</c:v>
                </c:pt>
                <c:pt idx="55">
                  <c:v>1.5</c:v>
                </c:pt>
                <c:pt idx="56">
                  <c:v>3</c:v>
                </c:pt>
                <c:pt idx="57">
                  <c:v>2.67</c:v>
                </c:pt>
                <c:pt idx="58">
                  <c:v>2.67</c:v>
                </c:pt>
                <c:pt idx="59">
                  <c:v>4</c:v>
                </c:pt>
                <c:pt idx="60">
                  <c:v>3</c:v>
                </c:pt>
              </c:numCache>
            </c:numRef>
          </c:val>
        </c:ser>
        <c:ser>
          <c:idx val="2"/>
          <c:order val="2"/>
          <c:tx>
            <c:strRef>
              <c:f>'Блок А вопрос 2'!$D$4</c:f>
              <c:strCache>
                <c:ptCount val="1"/>
                <c:pt idx="0">
                  <c:v>Индекс расхождения между внутренней оценкой ДОО и экспертной оценкой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'Блок А вопрос 2'!$A$5:$A$65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Гафурийский район</c:v>
                </c:pt>
                <c:pt idx="17">
                  <c:v>Давлекановский район</c:v>
                </c:pt>
                <c:pt idx="18">
                  <c:v>Дуванский район</c:v>
                </c:pt>
                <c:pt idx="19">
                  <c:v>Дюртюлинский район</c:v>
                </c:pt>
                <c:pt idx="20">
                  <c:v>Ермекеевский район</c:v>
                </c:pt>
                <c:pt idx="21">
                  <c:v>Зианчуринский район</c:v>
                </c:pt>
                <c:pt idx="22">
                  <c:v>Зилаирский район</c:v>
                </c:pt>
                <c:pt idx="23">
                  <c:v>Илишевский район</c:v>
                </c:pt>
                <c:pt idx="24">
                  <c:v>Ишимбайский район</c:v>
                </c:pt>
                <c:pt idx="25">
                  <c:v>город Нефтекамск</c:v>
                </c:pt>
                <c:pt idx="26">
                  <c:v>Нуримановский район</c:v>
                </c:pt>
                <c:pt idx="27">
                  <c:v>Калтасинский район</c:v>
                </c:pt>
                <c:pt idx="28">
                  <c:v>Караидельский район </c:v>
                </c:pt>
                <c:pt idx="29">
                  <c:v>Кармаскалинский район</c:v>
                </c:pt>
                <c:pt idx="30">
                  <c:v>Кигинский район</c:v>
                </c:pt>
                <c:pt idx="31">
                  <c:v>Краснокамский район</c:v>
                </c:pt>
                <c:pt idx="32">
                  <c:v>Кугарчинский район</c:v>
                </c:pt>
                <c:pt idx="33">
                  <c:v>г.Кумертау</c:v>
                </c:pt>
                <c:pt idx="34">
                  <c:v>Кушнаренковский район</c:v>
                </c:pt>
                <c:pt idx="35">
                  <c:v>Куюргазинский район</c:v>
                </c:pt>
                <c:pt idx="36">
                  <c:v>г. Октябрьский </c:v>
                </c:pt>
                <c:pt idx="37">
                  <c:v>Салаватский район</c:v>
                </c:pt>
                <c:pt idx="38">
                  <c:v>город Салават</c:v>
                </c:pt>
                <c:pt idx="39">
                  <c:v>город Сибай</c:v>
                </c:pt>
                <c:pt idx="40">
                  <c:v>Стерлибашевский район</c:v>
                </c:pt>
                <c:pt idx="41">
                  <c:v>Стерлитамакский район</c:v>
                </c:pt>
                <c:pt idx="42">
                  <c:v>город Стерлитамак</c:v>
                </c:pt>
                <c:pt idx="43">
                  <c:v>Татышлинский район</c:v>
                </c:pt>
                <c:pt idx="44">
                  <c:v>Туймазинский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г. Уфа (Демский район)</c:v>
                </c:pt>
                <c:pt idx="49">
                  <c:v>г. Уфа (Кировский  район)</c:v>
                </c:pt>
                <c:pt idx="50">
                  <c:v>г. Уфа (Октябрьский район)</c:v>
                </c:pt>
                <c:pt idx="51">
                  <c:v>г. Уфа (Орджоникидзевский район)</c:v>
                </c:pt>
                <c:pt idx="52">
                  <c:v>г. Уфа (Советский район)</c:v>
                </c:pt>
                <c:pt idx="53">
                  <c:v>г. Уфа (Калининский район)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вопрос 2'!$D$5:$D$65</c:f>
              <c:numCache>
                <c:formatCode>0.00</c:formatCode>
                <c:ptCount val="61"/>
                <c:pt idx="0">
                  <c:v>0.14999999999999991</c:v>
                </c:pt>
                <c:pt idx="1">
                  <c:v>-0.79</c:v>
                </c:pt>
                <c:pt idx="2">
                  <c:v>1.1099999999999999</c:v>
                </c:pt>
                <c:pt idx="3">
                  <c:v>-0.66999999999999993</c:v>
                </c:pt>
                <c:pt idx="4">
                  <c:v>-0.45999999999999996</c:v>
                </c:pt>
                <c:pt idx="5">
                  <c:v>-2</c:v>
                </c:pt>
                <c:pt idx="6">
                  <c:v>-0.22999999999999998</c:v>
                </c:pt>
                <c:pt idx="7">
                  <c:v>0.5</c:v>
                </c:pt>
                <c:pt idx="8">
                  <c:v>0.53000000000000025</c:v>
                </c:pt>
                <c:pt idx="9">
                  <c:v>-1.67</c:v>
                </c:pt>
                <c:pt idx="10">
                  <c:v>0.11000000000000032</c:v>
                </c:pt>
                <c:pt idx="11">
                  <c:v>0.4700000000000002</c:v>
                </c:pt>
                <c:pt idx="12">
                  <c:v>0</c:v>
                </c:pt>
                <c:pt idx="13">
                  <c:v>0.66999999999999993</c:v>
                </c:pt>
                <c:pt idx="14">
                  <c:v>-1</c:v>
                </c:pt>
                <c:pt idx="15">
                  <c:v>2.92</c:v>
                </c:pt>
                <c:pt idx="16">
                  <c:v>-0.25999999999999979</c:v>
                </c:pt>
                <c:pt idx="17">
                  <c:v>-0.71</c:v>
                </c:pt>
                <c:pt idx="18">
                  <c:v>2.9999999999999805E-2</c:v>
                </c:pt>
                <c:pt idx="19">
                  <c:v>3</c:v>
                </c:pt>
                <c:pt idx="20">
                  <c:v>-2.5</c:v>
                </c:pt>
                <c:pt idx="21">
                  <c:v>0.71</c:v>
                </c:pt>
                <c:pt idx="22">
                  <c:v>1.27</c:v>
                </c:pt>
                <c:pt idx="23">
                  <c:v>1.7199999999999998</c:v>
                </c:pt>
                <c:pt idx="24">
                  <c:v>-0.41000000000000003</c:v>
                </c:pt>
                <c:pt idx="25">
                  <c:v>8.0000000000000071E-2</c:v>
                </c:pt>
                <c:pt idx="26">
                  <c:v>1.58</c:v>
                </c:pt>
                <c:pt idx="27">
                  <c:v>3.67</c:v>
                </c:pt>
                <c:pt idx="28">
                  <c:v>-0.5</c:v>
                </c:pt>
                <c:pt idx="29">
                  <c:v>0.33000000000000007</c:v>
                </c:pt>
                <c:pt idx="30">
                  <c:v>0.31000000000000005</c:v>
                </c:pt>
                <c:pt idx="31">
                  <c:v>1.2799999999999998</c:v>
                </c:pt>
                <c:pt idx="32">
                  <c:v>-1</c:v>
                </c:pt>
                <c:pt idx="33">
                  <c:v>-1.1100000000000001</c:v>
                </c:pt>
                <c:pt idx="34">
                  <c:v>1.75</c:v>
                </c:pt>
                <c:pt idx="35">
                  <c:v>-0.28000000000000003</c:v>
                </c:pt>
                <c:pt idx="36">
                  <c:v>-0.12999999999999989</c:v>
                </c:pt>
                <c:pt idx="37">
                  <c:v>0</c:v>
                </c:pt>
                <c:pt idx="38">
                  <c:v>-2.44</c:v>
                </c:pt>
                <c:pt idx="39">
                  <c:v>0</c:v>
                </c:pt>
                <c:pt idx="40">
                  <c:v>-1.2200000000000002</c:v>
                </c:pt>
                <c:pt idx="41">
                  <c:v>0.25</c:v>
                </c:pt>
                <c:pt idx="42">
                  <c:v>-0.5</c:v>
                </c:pt>
                <c:pt idx="43">
                  <c:v>-0.16999999999999993</c:v>
                </c:pt>
                <c:pt idx="44">
                  <c:v>8.0000000000000071E-2</c:v>
                </c:pt>
                <c:pt idx="45">
                  <c:v>0.5</c:v>
                </c:pt>
                <c:pt idx="46">
                  <c:v>0</c:v>
                </c:pt>
                <c:pt idx="47">
                  <c:v>-0.56999999999999984</c:v>
                </c:pt>
                <c:pt idx="48">
                  <c:v>-0.29000000000000004</c:v>
                </c:pt>
                <c:pt idx="49">
                  <c:v>-0.52</c:v>
                </c:pt>
                <c:pt idx="50">
                  <c:v>-0.89000000000000012</c:v>
                </c:pt>
                <c:pt idx="51">
                  <c:v>5.0000000000000266E-2</c:v>
                </c:pt>
                <c:pt idx="52">
                  <c:v>0.13000000000000034</c:v>
                </c:pt>
                <c:pt idx="53">
                  <c:v>0.41000000000000014</c:v>
                </c:pt>
                <c:pt idx="54">
                  <c:v>-1.39</c:v>
                </c:pt>
                <c:pt idx="55">
                  <c:v>1.2799999999999998</c:v>
                </c:pt>
                <c:pt idx="56">
                  <c:v>-3</c:v>
                </c:pt>
                <c:pt idx="57">
                  <c:v>-1.22</c:v>
                </c:pt>
                <c:pt idx="58">
                  <c:v>0.37999999999999989</c:v>
                </c:pt>
                <c:pt idx="59">
                  <c:v>0.5</c:v>
                </c:pt>
                <c:pt idx="60">
                  <c:v>-0.50999999999999979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8777216"/>
        <c:axId val="46347904"/>
        <c:axId val="0"/>
      </c:bar3DChart>
      <c:catAx>
        <c:axId val="887772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46347904"/>
        <c:crosses val="autoZero"/>
        <c:auto val="1"/>
        <c:lblAlgn val="ctr"/>
        <c:lblOffset val="100"/>
        <c:noMultiLvlLbl val="0"/>
      </c:catAx>
      <c:valAx>
        <c:axId val="46347904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887772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8200788197759874E-4"/>
          <c:y val="0.95348219267867107"/>
          <c:w val="0.93261075139859573"/>
          <c:h val="4.5960899717450751E-2"/>
        </c:manualLayout>
      </c:layout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ru-RU" sz="1400"/>
              <a:t>Результаты мониторинга оценки качества содержания образовательной  деятельности по шкале исследования МКДО в  ДОО Республики Башкортостан</a:t>
            </a:r>
          </a:p>
        </c:rich>
      </c:tx>
      <c:layout/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5839590906751632E-2"/>
          <c:y val="0.14234761575664812"/>
          <c:w val="0.91288559518295509"/>
          <c:h val="0.7070385983283070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'Блок А вопрос 3'!$B$4</c:f>
              <c:strCache>
                <c:ptCount val="1"/>
                <c:pt idx="0">
                  <c:v>Внутренняя оценка</c:v>
                </c:pt>
              </c:strCache>
            </c:strRef>
          </c:tx>
          <c:invertIfNegative val="0"/>
          <c:cat>
            <c:strRef>
              <c:f>'Блок А вопрос 3'!$A$5:$A$65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г. Октябрьский </c:v>
                </c:pt>
                <c:pt idx="17">
                  <c:v>г. Уфа (Демский район)</c:v>
                </c:pt>
                <c:pt idx="18">
                  <c:v>г. Уфа (Калининский район)</c:v>
                </c:pt>
                <c:pt idx="19">
                  <c:v>г. Уфа (Кировский  район)</c:v>
                </c:pt>
                <c:pt idx="20">
                  <c:v>г. Уфа (Октябрьский район)</c:v>
                </c:pt>
                <c:pt idx="21">
                  <c:v>г. Уфа (Орджоникидзевский район)</c:v>
                </c:pt>
                <c:pt idx="22">
                  <c:v>г. Уфа (Советский район)</c:v>
                </c:pt>
                <c:pt idx="23">
                  <c:v>г.Кумертау</c:v>
                </c:pt>
                <c:pt idx="24">
                  <c:v>Гафурийский район</c:v>
                </c:pt>
                <c:pt idx="25">
                  <c:v>город Нефтекамск</c:v>
                </c:pt>
                <c:pt idx="26">
                  <c:v>город Салават</c:v>
                </c:pt>
                <c:pt idx="27">
                  <c:v>город Сибай</c:v>
                </c:pt>
                <c:pt idx="28">
                  <c:v>город Стерлитамак</c:v>
                </c:pt>
                <c:pt idx="29">
                  <c:v>Давлекановский район</c:v>
                </c:pt>
                <c:pt idx="30">
                  <c:v>Дуванский район</c:v>
                </c:pt>
                <c:pt idx="31">
                  <c:v>Дюртюлинский район</c:v>
                </c:pt>
                <c:pt idx="32">
                  <c:v>Ермекеевский район</c:v>
                </c:pt>
                <c:pt idx="33">
                  <c:v>Зианчуринский район</c:v>
                </c:pt>
                <c:pt idx="34">
                  <c:v>Зилаирский район</c:v>
                </c:pt>
                <c:pt idx="35">
                  <c:v>Илишевский район</c:v>
                </c:pt>
                <c:pt idx="36">
                  <c:v>Ишимбайский район</c:v>
                </c:pt>
                <c:pt idx="37">
                  <c:v>Калтасинский район</c:v>
                </c:pt>
                <c:pt idx="38">
                  <c:v>Караидельский район </c:v>
                </c:pt>
                <c:pt idx="39">
                  <c:v>Кармаскалинский район</c:v>
                </c:pt>
                <c:pt idx="40">
                  <c:v>Кигинский район</c:v>
                </c:pt>
                <c:pt idx="41">
                  <c:v>Краснокамский район</c:v>
                </c:pt>
                <c:pt idx="42">
                  <c:v>Кугарчинский район</c:v>
                </c:pt>
                <c:pt idx="43">
                  <c:v>Кушнаренковский район</c:v>
                </c:pt>
                <c:pt idx="44">
                  <c:v>Куюргазинский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Нуримановский район</c:v>
                </c:pt>
                <c:pt idx="49">
                  <c:v>Салаватский район</c:v>
                </c:pt>
                <c:pt idx="50">
                  <c:v>Стерлибашевский район</c:v>
                </c:pt>
                <c:pt idx="51">
                  <c:v>Стерлитамакский район</c:v>
                </c:pt>
                <c:pt idx="52">
                  <c:v>Татышлинский район</c:v>
                </c:pt>
                <c:pt idx="53">
                  <c:v>Туймазинский район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вопрос 3'!$B$5:$B$65</c:f>
              <c:numCache>
                <c:formatCode>0.00</c:formatCode>
                <c:ptCount val="61"/>
                <c:pt idx="0">
                  <c:v>2.87</c:v>
                </c:pt>
                <c:pt idx="1">
                  <c:v>2.9</c:v>
                </c:pt>
                <c:pt idx="2">
                  <c:v>4.6900000000000004</c:v>
                </c:pt>
                <c:pt idx="3">
                  <c:v>2.65</c:v>
                </c:pt>
                <c:pt idx="4">
                  <c:v>2.95</c:v>
                </c:pt>
                <c:pt idx="5">
                  <c:v>3.3</c:v>
                </c:pt>
                <c:pt idx="6">
                  <c:v>3.07</c:v>
                </c:pt>
                <c:pt idx="7">
                  <c:v>2.84</c:v>
                </c:pt>
                <c:pt idx="8">
                  <c:v>2.5099999999999998</c:v>
                </c:pt>
                <c:pt idx="9">
                  <c:v>1.89</c:v>
                </c:pt>
                <c:pt idx="10">
                  <c:v>2.83</c:v>
                </c:pt>
                <c:pt idx="11">
                  <c:v>3.45</c:v>
                </c:pt>
                <c:pt idx="12">
                  <c:v>2.97</c:v>
                </c:pt>
                <c:pt idx="13">
                  <c:v>3.92</c:v>
                </c:pt>
                <c:pt idx="14">
                  <c:v>2.97</c:v>
                </c:pt>
                <c:pt idx="15">
                  <c:v>2.4300000000000002</c:v>
                </c:pt>
                <c:pt idx="16">
                  <c:v>2.76</c:v>
                </c:pt>
                <c:pt idx="17">
                  <c:v>4.67</c:v>
                </c:pt>
                <c:pt idx="18">
                  <c:v>2.67</c:v>
                </c:pt>
                <c:pt idx="19">
                  <c:v>3.45</c:v>
                </c:pt>
                <c:pt idx="20">
                  <c:v>3.2</c:v>
                </c:pt>
                <c:pt idx="21">
                  <c:v>2.95</c:v>
                </c:pt>
                <c:pt idx="22">
                  <c:v>2.69</c:v>
                </c:pt>
                <c:pt idx="23">
                  <c:v>3.09</c:v>
                </c:pt>
                <c:pt idx="24">
                  <c:v>2.83</c:v>
                </c:pt>
                <c:pt idx="25">
                  <c:v>2.96</c:v>
                </c:pt>
                <c:pt idx="26">
                  <c:v>3.44</c:v>
                </c:pt>
                <c:pt idx="27">
                  <c:v>2.95</c:v>
                </c:pt>
                <c:pt idx="28">
                  <c:v>1.97</c:v>
                </c:pt>
                <c:pt idx="29">
                  <c:v>2.78</c:v>
                </c:pt>
                <c:pt idx="30">
                  <c:v>2.58</c:v>
                </c:pt>
                <c:pt idx="31">
                  <c:v>4</c:v>
                </c:pt>
                <c:pt idx="32">
                  <c:v>2.97</c:v>
                </c:pt>
                <c:pt idx="33">
                  <c:v>3.25</c:v>
                </c:pt>
                <c:pt idx="34">
                  <c:v>3.04</c:v>
                </c:pt>
                <c:pt idx="35">
                  <c:v>4.32</c:v>
                </c:pt>
                <c:pt idx="36">
                  <c:v>2.72</c:v>
                </c:pt>
                <c:pt idx="37">
                  <c:v>3.86</c:v>
                </c:pt>
                <c:pt idx="38">
                  <c:v>2.59</c:v>
                </c:pt>
                <c:pt idx="39">
                  <c:v>2.7</c:v>
                </c:pt>
                <c:pt idx="40">
                  <c:v>4.41</c:v>
                </c:pt>
                <c:pt idx="41">
                  <c:v>3.55</c:v>
                </c:pt>
                <c:pt idx="42">
                  <c:v>3.35</c:v>
                </c:pt>
                <c:pt idx="43">
                  <c:v>2.02</c:v>
                </c:pt>
                <c:pt idx="44">
                  <c:v>4.22</c:v>
                </c:pt>
                <c:pt idx="45">
                  <c:v>3.47</c:v>
                </c:pt>
                <c:pt idx="46">
                  <c:v>2.92</c:v>
                </c:pt>
                <c:pt idx="47">
                  <c:v>2.88</c:v>
                </c:pt>
                <c:pt idx="48">
                  <c:v>3.1</c:v>
                </c:pt>
                <c:pt idx="49">
                  <c:v>3</c:v>
                </c:pt>
                <c:pt idx="50">
                  <c:v>2.64</c:v>
                </c:pt>
                <c:pt idx="51">
                  <c:v>1.86</c:v>
                </c:pt>
                <c:pt idx="52">
                  <c:v>2.77</c:v>
                </c:pt>
                <c:pt idx="53">
                  <c:v>2.73</c:v>
                </c:pt>
                <c:pt idx="54">
                  <c:v>2.58</c:v>
                </c:pt>
                <c:pt idx="55">
                  <c:v>3.27</c:v>
                </c:pt>
                <c:pt idx="56">
                  <c:v>0.48</c:v>
                </c:pt>
                <c:pt idx="57">
                  <c:v>2.2599999999999998</c:v>
                </c:pt>
                <c:pt idx="58">
                  <c:v>2.95</c:v>
                </c:pt>
                <c:pt idx="59">
                  <c:v>4.8899999999999997</c:v>
                </c:pt>
                <c:pt idx="60">
                  <c:v>3.04</c:v>
                </c:pt>
              </c:numCache>
            </c:numRef>
          </c:val>
        </c:ser>
        <c:ser>
          <c:idx val="1"/>
          <c:order val="1"/>
          <c:tx>
            <c:strRef>
              <c:f>'Блок А вопрос 3'!$C$4</c:f>
              <c:strCache>
                <c:ptCount val="1"/>
                <c:pt idx="0">
                  <c:v>Экспертная оценка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'Блок А вопрос 3'!$A$5:$A$65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г. Октябрьский </c:v>
                </c:pt>
                <c:pt idx="17">
                  <c:v>г. Уфа (Демский район)</c:v>
                </c:pt>
                <c:pt idx="18">
                  <c:v>г. Уфа (Калининский район)</c:v>
                </c:pt>
                <c:pt idx="19">
                  <c:v>г. Уфа (Кировский  район)</c:v>
                </c:pt>
                <c:pt idx="20">
                  <c:v>г. Уфа (Октябрьский район)</c:v>
                </c:pt>
                <c:pt idx="21">
                  <c:v>г. Уфа (Орджоникидзевский район)</c:v>
                </c:pt>
                <c:pt idx="22">
                  <c:v>г. Уфа (Советский район)</c:v>
                </c:pt>
                <c:pt idx="23">
                  <c:v>г.Кумертау</c:v>
                </c:pt>
                <c:pt idx="24">
                  <c:v>Гафурийский район</c:v>
                </c:pt>
                <c:pt idx="25">
                  <c:v>город Нефтекамск</c:v>
                </c:pt>
                <c:pt idx="26">
                  <c:v>город Салават</c:v>
                </c:pt>
                <c:pt idx="27">
                  <c:v>город Сибай</c:v>
                </c:pt>
                <c:pt idx="28">
                  <c:v>город Стерлитамак</c:v>
                </c:pt>
                <c:pt idx="29">
                  <c:v>Давлекановский район</c:v>
                </c:pt>
                <c:pt idx="30">
                  <c:v>Дуванский район</c:v>
                </c:pt>
                <c:pt idx="31">
                  <c:v>Дюртюлинский район</c:v>
                </c:pt>
                <c:pt idx="32">
                  <c:v>Ермекеевский район</c:v>
                </c:pt>
                <c:pt idx="33">
                  <c:v>Зианчуринский район</c:v>
                </c:pt>
                <c:pt idx="34">
                  <c:v>Зилаирский район</c:v>
                </c:pt>
                <c:pt idx="35">
                  <c:v>Илишевский район</c:v>
                </c:pt>
                <c:pt idx="36">
                  <c:v>Ишимбайский район</c:v>
                </c:pt>
                <c:pt idx="37">
                  <c:v>Калтасинский район</c:v>
                </c:pt>
                <c:pt idx="38">
                  <c:v>Караидельский район </c:v>
                </c:pt>
                <c:pt idx="39">
                  <c:v>Кармаскалинский район</c:v>
                </c:pt>
                <c:pt idx="40">
                  <c:v>Кигинский район</c:v>
                </c:pt>
                <c:pt idx="41">
                  <c:v>Краснокамский район</c:v>
                </c:pt>
                <c:pt idx="42">
                  <c:v>Кугарчинский район</c:v>
                </c:pt>
                <c:pt idx="43">
                  <c:v>Кушнаренковский район</c:v>
                </c:pt>
                <c:pt idx="44">
                  <c:v>Куюргазинский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Нуримановский район</c:v>
                </c:pt>
                <c:pt idx="49">
                  <c:v>Салаватский район</c:v>
                </c:pt>
                <c:pt idx="50">
                  <c:v>Стерлибашевский район</c:v>
                </c:pt>
                <c:pt idx="51">
                  <c:v>Стерлитамакский район</c:v>
                </c:pt>
                <c:pt idx="52">
                  <c:v>Татышлинский район</c:v>
                </c:pt>
                <c:pt idx="53">
                  <c:v>Туймазинский район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вопрос 3'!$C$5:$C$65</c:f>
              <c:numCache>
                <c:formatCode>0.00</c:formatCode>
                <c:ptCount val="61"/>
                <c:pt idx="0">
                  <c:v>3.17</c:v>
                </c:pt>
                <c:pt idx="1">
                  <c:v>1.9</c:v>
                </c:pt>
                <c:pt idx="2">
                  <c:v>3.05</c:v>
                </c:pt>
                <c:pt idx="3">
                  <c:v>2.94</c:v>
                </c:pt>
                <c:pt idx="4">
                  <c:v>3.05</c:v>
                </c:pt>
                <c:pt idx="5">
                  <c:v>3.59</c:v>
                </c:pt>
                <c:pt idx="6">
                  <c:v>2.68</c:v>
                </c:pt>
                <c:pt idx="7">
                  <c:v>2.84</c:v>
                </c:pt>
                <c:pt idx="8">
                  <c:v>2.56</c:v>
                </c:pt>
                <c:pt idx="9">
                  <c:v>1.85</c:v>
                </c:pt>
                <c:pt idx="10">
                  <c:v>2.5299999999999998</c:v>
                </c:pt>
                <c:pt idx="11">
                  <c:v>4.4000000000000004</c:v>
                </c:pt>
                <c:pt idx="12">
                  <c:v>3.15</c:v>
                </c:pt>
                <c:pt idx="13">
                  <c:v>2.81</c:v>
                </c:pt>
                <c:pt idx="14">
                  <c:v>4.17</c:v>
                </c:pt>
                <c:pt idx="15">
                  <c:v>0.01</c:v>
                </c:pt>
                <c:pt idx="16">
                  <c:v>3</c:v>
                </c:pt>
                <c:pt idx="17">
                  <c:v>4.99</c:v>
                </c:pt>
                <c:pt idx="18">
                  <c:v>2.84</c:v>
                </c:pt>
                <c:pt idx="19">
                  <c:v>3.74</c:v>
                </c:pt>
                <c:pt idx="20">
                  <c:v>3</c:v>
                </c:pt>
                <c:pt idx="21">
                  <c:v>2.4500000000000002</c:v>
                </c:pt>
                <c:pt idx="22">
                  <c:v>2.66</c:v>
                </c:pt>
                <c:pt idx="23">
                  <c:v>3.08</c:v>
                </c:pt>
                <c:pt idx="24">
                  <c:v>2.79</c:v>
                </c:pt>
                <c:pt idx="25">
                  <c:v>2.97</c:v>
                </c:pt>
                <c:pt idx="26">
                  <c:v>3.69</c:v>
                </c:pt>
                <c:pt idx="27">
                  <c:v>2.65</c:v>
                </c:pt>
                <c:pt idx="28">
                  <c:v>3.04</c:v>
                </c:pt>
                <c:pt idx="29">
                  <c:v>2.76</c:v>
                </c:pt>
                <c:pt idx="30">
                  <c:v>2.33</c:v>
                </c:pt>
                <c:pt idx="31">
                  <c:v>0</c:v>
                </c:pt>
                <c:pt idx="32">
                  <c:v>1.57</c:v>
                </c:pt>
                <c:pt idx="33">
                  <c:v>2.5</c:v>
                </c:pt>
                <c:pt idx="34">
                  <c:v>3.05</c:v>
                </c:pt>
                <c:pt idx="35">
                  <c:v>2.6</c:v>
                </c:pt>
                <c:pt idx="36">
                  <c:v>1.91</c:v>
                </c:pt>
                <c:pt idx="37">
                  <c:v>2.48</c:v>
                </c:pt>
                <c:pt idx="38">
                  <c:v>3</c:v>
                </c:pt>
                <c:pt idx="39">
                  <c:v>2.88</c:v>
                </c:pt>
                <c:pt idx="40">
                  <c:v>3.22</c:v>
                </c:pt>
                <c:pt idx="41">
                  <c:v>3.08</c:v>
                </c:pt>
                <c:pt idx="42">
                  <c:v>3.08</c:v>
                </c:pt>
                <c:pt idx="43">
                  <c:v>0</c:v>
                </c:pt>
                <c:pt idx="44">
                  <c:v>2.99</c:v>
                </c:pt>
                <c:pt idx="45">
                  <c:v>2.88</c:v>
                </c:pt>
                <c:pt idx="46">
                  <c:v>2.81</c:v>
                </c:pt>
                <c:pt idx="47">
                  <c:v>2.91</c:v>
                </c:pt>
                <c:pt idx="48">
                  <c:v>3.17</c:v>
                </c:pt>
                <c:pt idx="49">
                  <c:v>2.97</c:v>
                </c:pt>
                <c:pt idx="50">
                  <c:v>3.07</c:v>
                </c:pt>
                <c:pt idx="51">
                  <c:v>2.04</c:v>
                </c:pt>
                <c:pt idx="52">
                  <c:v>2.87</c:v>
                </c:pt>
                <c:pt idx="53">
                  <c:v>2.2799999999999998</c:v>
                </c:pt>
                <c:pt idx="54">
                  <c:v>2.87</c:v>
                </c:pt>
                <c:pt idx="55">
                  <c:v>2.99</c:v>
                </c:pt>
                <c:pt idx="56">
                  <c:v>3.09</c:v>
                </c:pt>
                <c:pt idx="57">
                  <c:v>2.46</c:v>
                </c:pt>
                <c:pt idx="58">
                  <c:v>2.85</c:v>
                </c:pt>
                <c:pt idx="59">
                  <c:v>4.66</c:v>
                </c:pt>
                <c:pt idx="60">
                  <c:v>2.85</c:v>
                </c:pt>
              </c:numCache>
            </c:numRef>
          </c:val>
        </c:ser>
        <c:ser>
          <c:idx val="2"/>
          <c:order val="2"/>
          <c:tx>
            <c:strRef>
              <c:f>'Блок А вопрос 3'!$D$4</c:f>
              <c:strCache>
                <c:ptCount val="1"/>
                <c:pt idx="0">
                  <c:v>Индекс расхождения между внутренней оценкой ДОО и экспертной оценкой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'Блок А вопрос 3'!$A$5:$A$65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г. Октябрьский </c:v>
                </c:pt>
                <c:pt idx="17">
                  <c:v>г. Уфа (Демский район)</c:v>
                </c:pt>
                <c:pt idx="18">
                  <c:v>г. Уфа (Калининский район)</c:v>
                </c:pt>
                <c:pt idx="19">
                  <c:v>г. Уфа (Кировский  район)</c:v>
                </c:pt>
                <c:pt idx="20">
                  <c:v>г. Уфа (Октябрьский район)</c:v>
                </c:pt>
                <c:pt idx="21">
                  <c:v>г. Уфа (Орджоникидзевский район)</c:v>
                </c:pt>
                <c:pt idx="22">
                  <c:v>г. Уфа (Советский район)</c:v>
                </c:pt>
                <c:pt idx="23">
                  <c:v>г.Кумертау</c:v>
                </c:pt>
                <c:pt idx="24">
                  <c:v>Гафурийский район</c:v>
                </c:pt>
                <c:pt idx="25">
                  <c:v>город Нефтекамск</c:v>
                </c:pt>
                <c:pt idx="26">
                  <c:v>город Салават</c:v>
                </c:pt>
                <c:pt idx="27">
                  <c:v>город Сибай</c:v>
                </c:pt>
                <c:pt idx="28">
                  <c:v>город Стерлитамак</c:v>
                </c:pt>
                <c:pt idx="29">
                  <c:v>Давлекановский район</c:v>
                </c:pt>
                <c:pt idx="30">
                  <c:v>Дуванский район</c:v>
                </c:pt>
                <c:pt idx="31">
                  <c:v>Дюртюлинский район</c:v>
                </c:pt>
                <c:pt idx="32">
                  <c:v>Ермекеевский район</c:v>
                </c:pt>
                <c:pt idx="33">
                  <c:v>Зианчуринский район</c:v>
                </c:pt>
                <c:pt idx="34">
                  <c:v>Зилаирский район</c:v>
                </c:pt>
                <c:pt idx="35">
                  <c:v>Илишевский район</c:v>
                </c:pt>
                <c:pt idx="36">
                  <c:v>Ишимбайский район</c:v>
                </c:pt>
                <c:pt idx="37">
                  <c:v>Калтасинский район</c:v>
                </c:pt>
                <c:pt idx="38">
                  <c:v>Караидельский район </c:v>
                </c:pt>
                <c:pt idx="39">
                  <c:v>Кармаскалинский район</c:v>
                </c:pt>
                <c:pt idx="40">
                  <c:v>Кигинский район</c:v>
                </c:pt>
                <c:pt idx="41">
                  <c:v>Краснокамский район</c:v>
                </c:pt>
                <c:pt idx="42">
                  <c:v>Кугарчинский район</c:v>
                </c:pt>
                <c:pt idx="43">
                  <c:v>Кушнаренковский район</c:v>
                </c:pt>
                <c:pt idx="44">
                  <c:v>Куюргазинский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Нуримановский район</c:v>
                </c:pt>
                <c:pt idx="49">
                  <c:v>Салаватский район</c:v>
                </c:pt>
                <c:pt idx="50">
                  <c:v>Стерлибашевский район</c:v>
                </c:pt>
                <c:pt idx="51">
                  <c:v>Стерлитамакский район</c:v>
                </c:pt>
                <c:pt idx="52">
                  <c:v>Татышлинский район</c:v>
                </c:pt>
                <c:pt idx="53">
                  <c:v>Туймазинский район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вопрос 3'!$D$5:$D$65</c:f>
              <c:numCache>
                <c:formatCode>0.00</c:formatCode>
                <c:ptCount val="61"/>
                <c:pt idx="0">
                  <c:v>-0.29999999999999982</c:v>
                </c:pt>
                <c:pt idx="1">
                  <c:v>1</c:v>
                </c:pt>
                <c:pt idx="2">
                  <c:v>1.6400000000000006</c:v>
                </c:pt>
                <c:pt idx="3">
                  <c:v>-0.29000000000000004</c:v>
                </c:pt>
                <c:pt idx="4">
                  <c:v>-9.9999999999999645E-2</c:v>
                </c:pt>
                <c:pt idx="5">
                  <c:v>-0.29000000000000004</c:v>
                </c:pt>
                <c:pt idx="6">
                  <c:v>0.38999999999999968</c:v>
                </c:pt>
                <c:pt idx="7">
                  <c:v>0</c:v>
                </c:pt>
                <c:pt idx="8">
                  <c:v>-5.0000000000000266E-2</c:v>
                </c:pt>
                <c:pt idx="9">
                  <c:v>3.9999999999999813E-2</c:v>
                </c:pt>
                <c:pt idx="10">
                  <c:v>0.30000000000000027</c:v>
                </c:pt>
                <c:pt idx="11">
                  <c:v>-0.95000000000000018</c:v>
                </c:pt>
                <c:pt idx="12">
                  <c:v>-0.17999999999999972</c:v>
                </c:pt>
                <c:pt idx="13">
                  <c:v>1.1099999999999999</c:v>
                </c:pt>
                <c:pt idx="14">
                  <c:v>-1.1999999999999997</c:v>
                </c:pt>
                <c:pt idx="15">
                  <c:v>2.4200000000000004</c:v>
                </c:pt>
                <c:pt idx="16">
                  <c:v>-0.24000000000000021</c:v>
                </c:pt>
                <c:pt idx="17">
                  <c:v>-0.32000000000000028</c:v>
                </c:pt>
                <c:pt idx="18">
                  <c:v>-0.16999999999999993</c:v>
                </c:pt>
                <c:pt idx="19">
                  <c:v>-0.29000000000000004</c:v>
                </c:pt>
                <c:pt idx="20">
                  <c:v>0.20000000000000018</c:v>
                </c:pt>
                <c:pt idx="21">
                  <c:v>0.5</c:v>
                </c:pt>
                <c:pt idx="22">
                  <c:v>2.9999999999999805E-2</c:v>
                </c:pt>
                <c:pt idx="23">
                  <c:v>9.9999999999997868E-3</c:v>
                </c:pt>
                <c:pt idx="24">
                  <c:v>4.0000000000000036E-2</c:v>
                </c:pt>
                <c:pt idx="25">
                  <c:v>-1.0000000000000231E-2</c:v>
                </c:pt>
                <c:pt idx="26">
                  <c:v>-0.25</c:v>
                </c:pt>
                <c:pt idx="27">
                  <c:v>0.30000000000000027</c:v>
                </c:pt>
                <c:pt idx="28">
                  <c:v>-1.07</c:v>
                </c:pt>
                <c:pt idx="29">
                  <c:v>2.0000000000000018E-2</c:v>
                </c:pt>
                <c:pt idx="30">
                  <c:v>0.25</c:v>
                </c:pt>
                <c:pt idx="31">
                  <c:v>4</c:v>
                </c:pt>
                <c:pt idx="32">
                  <c:v>1.4000000000000001</c:v>
                </c:pt>
                <c:pt idx="33">
                  <c:v>0.75</c:v>
                </c:pt>
                <c:pt idx="34">
                  <c:v>-9.9999999999997868E-3</c:v>
                </c:pt>
                <c:pt idx="35">
                  <c:v>1.7200000000000002</c:v>
                </c:pt>
                <c:pt idx="36">
                  <c:v>0.81000000000000028</c:v>
                </c:pt>
                <c:pt idx="37">
                  <c:v>1.38</c:v>
                </c:pt>
                <c:pt idx="38">
                  <c:v>-0.41000000000000014</c:v>
                </c:pt>
                <c:pt idx="39">
                  <c:v>-0.17999999999999972</c:v>
                </c:pt>
                <c:pt idx="40">
                  <c:v>1.19</c:v>
                </c:pt>
                <c:pt idx="41">
                  <c:v>0.46999999999999975</c:v>
                </c:pt>
                <c:pt idx="42">
                  <c:v>0.27</c:v>
                </c:pt>
                <c:pt idx="43">
                  <c:v>2.02</c:v>
                </c:pt>
                <c:pt idx="44">
                  <c:v>1.2299999999999995</c:v>
                </c:pt>
                <c:pt idx="45">
                  <c:v>0.5900000000000003</c:v>
                </c:pt>
                <c:pt idx="46">
                  <c:v>0.10999999999999988</c:v>
                </c:pt>
                <c:pt idx="47">
                  <c:v>-3.0000000000000249E-2</c:v>
                </c:pt>
                <c:pt idx="48">
                  <c:v>-6.999999999999984E-2</c:v>
                </c:pt>
                <c:pt idx="49">
                  <c:v>2.9999999999999805E-2</c:v>
                </c:pt>
                <c:pt idx="50">
                  <c:v>-0.42999999999999972</c:v>
                </c:pt>
                <c:pt idx="51">
                  <c:v>-0.17999999999999994</c:v>
                </c:pt>
                <c:pt idx="52">
                  <c:v>-0.10000000000000009</c:v>
                </c:pt>
                <c:pt idx="53">
                  <c:v>0.45000000000000018</c:v>
                </c:pt>
                <c:pt idx="54">
                  <c:v>-0.29000000000000004</c:v>
                </c:pt>
                <c:pt idx="55">
                  <c:v>0.2799999999999998</c:v>
                </c:pt>
                <c:pt idx="56">
                  <c:v>-2.61</c:v>
                </c:pt>
                <c:pt idx="57">
                  <c:v>-0.20000000000000018</c:v>
                </c:pt>
                <c:pt idx="58">
                  <c:v>0.10000000000000009</c:v>
                </c:pt>
                <c:pt idx="59">
                  <c:v>0.22999999999999954</c:v>
                </c:pt>
                <c:pt idx="60">
                  <c:v>0.18999999999999995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1689984"/>
        <c:axId val="34188096"/>
        <c:axId val="0"/>
      </c:bar3DChart>
      <c:catAx>
        <c:axId val="916899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800" b="0"/>
            </a:pPr>
            <a:endParaRPr lang="ru-RU"/>
          </a:p>
        </c:txPr>
        <c:crossAx val="34188096"/>
        <c:crosses val="autoZero"/>
        <c:auto val="1"/>
        <c:lblAlgn val="ctr"/>
        <c:lblOffset val="100"/>
        <c:noMultiLvlLbl val="0"/>
      </c:catAx>
      <c:valAx>
        <c:axId val="34188096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91689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5419503043402947E-2"/>
          <c:y val="0.91620368520185014"/>
          <c:w val="0.97745037217941355"/>
          <c:h val="8.3484152970750902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400" b="1" i="0" baseline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мониторинга оценки качества образовательного процесса по шкале исследования МКДО в  ДОО Республики Башкортостан</a:t>
            </a:r>
            <a:endParaRPr lang="ru-RU" sz="140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3539906037214519E-2"/>
          <c:y val="0.13968703632559756"/>
          <c:w val="0.90923762810424968"/>
          <c:h val="0.7242029447584583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'Блок А вопрс 4'!$B$4</c:f>
              <c:strCache>
                <c:ptCount val="1"/>
                <c:pt idx="0">
                  <c:v>Внутренняя оценка</c:v>
                </c:pt>
              </c:strCache>
            </c:strRef>
          </c:tx>
          <c:invertIfNegative val="0"/>
          <c:cat>
            <c:strRef>
              <c:f>'Блок А вопрс 4'!$A$5:$A$65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г. Октябрьский </c:v>
                </c:pt>
                <c:pt idx="17">
                  <c:v>г. Уфа (Демский район)</c:v>
                </c:pt>
                <c:pt idx="18">
                  <c:v>г. Уфа (Калининский район)</c:v>
                </c:pt>
                <c:pt idx="19">
                  <c:v>г. Уфа (Кировский  район)</c:v>
                </c:pt>
                <c:pt idx="20">
                  <c:v>г. Уфа (Октябрьский район)</c:v>
                </c:pt>
                <c:pt idx="21">
                  <c:v>г. Уфа (Орджоникидзевский район)</c:v>
                </c:pt>
                <c:pt idx="22">
                  <c:v>г. Уфа (Советский район)</c:v>
                </c:pt>
                <c:pt idx="23">
                  <c:v>г.Кумертау</c:v>
                </c:pt>
                <c:pt idx="24">
                  <c:v>Гафурийский район</c:v>
                </c:pt>
                <c:pt idx="25">
                  <c:v>город Нефтекамск</c:v>
                </c:pt>
                <c:pt idx="26">
                  <c:v>город Салават</c:v>
                </c:pt>
                <c:pt idx="27">
                  <c:v>город Сибай</c:v>
                </c:pt>
                <c:pt idx="28">
                  <c:v>город Стерлитамак</c:v>
                </c:pt>
                <c:pt idx="29">
                  <c:v>Давлекановский район</c:v>
                </c:pt>
                <c:pt idx="30">
                  <c:v>Дуванский район</c:v>
                </c:pt>
                <c:pt idx="31">
                  <c:v>Дюртюлинский район</c:v>
                </c:pt>
                <c:pt idx="32">
                  <c:v>Ермекеевский район</c:v>
                </c:pt>
                <c:pt idx="33">
                  <c:v>Зианчуринский район</c:v>
                </c:pt>
                <c:pt idx="34">
                  <c:v>Зилаирский район</c:v>
                </c:pt>
                <c:pt idx="35">
                  <c:v>Илишевский район</c:v>
                </c:pt>
                <c:pt idx="36">
                  <c:v>Ишимбайский район</c:v>
                </c:pt>
                <c:pt idx="37">
                  <c:v>Калтасинский район</c:v>
                </c:pt>
                <c:pt idx="38">
                  <c:v>Караидельский район </c:v>
                </c:pt>
                <c:pt idx="39">
                  <c:v>Кармаскалинский район</c:v>
                </c:pt>
                <c:pt idx="40">
                  <c:v>Кигинский район</c:v>
                </c:pt>
                <c:pt idx="41">
                  <c:v>Краснокамский район</c:v>
                </c:pt>
                <c:pt idx="42">
                  <c:v>Кугарчинский район</c:v>
                </c:pt>
                <c:pt idx="43">
                  <c:v>Кушнаренковский район</c:v>
                </c:pt>
                <c:pt idx="44">
                  <c:v>Куюргазинский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Нуримановский район</c:v>
                </c:pt>
                <c:pt idx="49">
                  <c:v>Салаватский район</c:v>
                </c:pt>
                <c:pt idx="50">
                  <c:v>Стерлибашевский район</c:v>
                </c:pt>
                <c:pt idx="51">
                  <c:v>Стерлитамакский район</c:v>
                </c:pt>
                <c:pt idx="52">
                  <c:v>Татышлинский район</c:v>
                </c:pt>
                <c:pt idx="53">
                  <c:v>Туймазинский район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вопрс 4'!$B$5:$B$65</c:f>
              <c:numCache>
                <c:formatCode>0.00</c:formatCode>
                <c:ptCount val="61"/>
                <c:pt idx="0">
                  <c:v>2.66</c:v>
                </c:pt>
                <c:pt idx="1">
                  <c:v>2.77</c:v>
                </c:pt>
                <c:pt idx="2">
                  <c:v>4.6100000000000003</c:v>
                </c:pt>
                <c:pt idx="3">
                  <c:v>2.5</c:v>
                </c:pt>
                <c:pt idx="4">
                  <c:v>2.91</c:v>
                </c:pt>
                <c:pt idx="5">
                  <c:v>3.5</c:v>
                </c:pt>
                <c:pt idx="6">
                  <c:v>2.92</c:v>
                </c:pt>
                <c:pt idx="7">
                  <c:v>2.83</c:v>
                </c:pt>
                <c:pt idx="8">
                  <c:v>2.29</c:v>
                </c:pt>
                <c:pt idx="9">
                  <c:v>1.4</c:v>
                </c:pt>
                <c:pt idx="10">
                  <c:v>2.73</c:v>
                </c:pt>
                <c:pt idx="11">
                  <c:v>3.55</c:v>
                </c:pt>
                <c:pt idx="12">
                  <c:v>3.2</c:v>
                </c:pt>
                <c:pt idx="13">
                  <c:v>3.67</c:v>
                </c:pt>
                <c:pt idx="14">
                  <c:v>2.9</c:v>
                </c:pt>
                <c:pt idx="15">
                  <c:v>2.2000000000000002</c:v>
                </c:pt>
                <c:pt idx="16">
                  <c:v>2.71</c:v>
                </c:pt>
                <c:pt idx="17">
                  <c:v>4.88</c:v>
                </c:pt>
                <c:pt idx="18">
                  <c:v>2.58</c:v>
                </c:pt>
                <c:pt idx="19">
                  <c:v>3.46</c:v>
                </c:pt>
                <c:pt idx="20">
                  <c:v>3.09</c:v>
                </c:pt>
                <c:pt idx="21">
                  <c:v>2.66</c:v>
                </c:pt>
                <c:pt idx="22">
                  <c:v>2.41</c:v>
                </c:pt>
                <c:pt idx="23">
                  <c:v>2.83</c:v>
                </c:pt>
                <c:pt idx="24">
                  <c:v>2.74</c:v>
                </c:pt>
                <c:pt idx="25">
                  <c:v>2.81</c:v>
                </c:pt>
                <c:pt idx="26">
                  <c:v>3.38</c:v>
                </c:pt>
                <c:pt idx="27">
                  <c:v>2.8</c:v>
                </c:pt>
                <c:pt idx="28">
                  <c:v>1.96</c:v>
                </c:pt>
                <c:pt idx="29">
                  <c:v>2.59</c:v>
                </c:pt>
                <c:pt idx="30">
                  <c:v>2.52</c:v>
                </c:pt>
                <c:pt idx="31">
                  <c:v>4.05</c:v>
                </c:pt>
                <c:pt idx="32">
                  <c:v>2.7</c:v>
                </c:pt>
                <c:pt idx="33">
                  <c:v>3.24</c:v>
                </c:pt>
                <c:pt idx="34">
                  <c:v>2.82</c:v>
                </c:pt>
                <c:pt idx="35">
                  <c:v>4.26</c:v>
                </c:pt>
                <c:pt idx="36">
                  <c:v>2.4300000000000002</c:v>
                </c:pt>
                <c:pt idx="37">
                  <c:v>3.97</c:v>
                </c:pt>
                <c:pt idx="38">
                  <c:v>1.8</c:v>
                </c:pt>
                <c:pt idx="39">
                  <c:v>2.37</c:v>
                </c:pt>
                <c:pt idx="40">
                  <c:v>4.24</c:v>
                </c:pt>
                <c:pt idx="41">
                  <c:v>3.03</c:v>
                </c:pt>
                <c:pt idx="42">
                  <c:v>3.33</c:v>
                </c:pt>
                <c:pt idx="43">
                  <c:v>2</c:v>
                </c:pt>
                <c:pt idx="44">
                  <c:v>4.18</c:v>
                </c:pt>
                <c:pt idx="45">
                  <c:v>3.28</c:v>
                </c:pt>
                <c:pt idx="46">
                  <c:v>2.75</c:v>
                </c:pt>
                <c:pt idx="47">
                  <c:v>2.77</c:v>
                </c:pt>
                <c:pt idx="48">
                  <c:v>2.77</c:v>
                </c:pt>
                <c:pt idx="49">
                  <c:v>3</c:v>
                </c:pt>
                <c:pt idx="50">
                  <c:v>2.4</c:v>
                </c:pt>
                <c:pt idx="51">
                  <c:v>1.68</c:v>
                </c:pt>
                <c:pt idx="52">
                  <c:v>2.83</c:v>
                </c:pt>
                <c:pt idx="53">
                  <c:v>2.58</c:v>
                </c:pt>
                <c:pt idx="54">
                  <c:v>2.2400000000000002</c:v>
                </c:pt>
                <c:pt idx="55">
                  <c:v>3.05</c:v>
                </c:pt>
                <c:pt idx="56">
                  <c:v>0.4</c:v>
                </c:pt>
                <c:pt idx="57">
                  <c:v>1.79</c:v>
                </c:pt>
                <c:pt idx="58">
                  <c:v>2.5099999999999998</c:v>
                </c:pt>
                <c:pt idx="59">
                  <c:v>5</c:v>
                </c:pt>
                <c:pt idx="60">
                  <c:v>2.71</c:v>
                </c:pt>
              </c:numCache>
            </c:numRef>
          </c:val>
        </c:ser>
        <c:ser>
          <c:idx val="1"/>
          <c:order val="1"/>
          <c:tx>
            <c:strRef>
              <c:f>'Блок А вопрс 4'!$C$4</c:f>
              <c:strCache>
                <c:ptCount val="1"/>
                <c:pt idx="0">
                  <c:v>Экспертная оценка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'Блок А вопрс 4'!$A$5:$A$65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г. Октябрьский </c:v>
                </c:pt>
                <c:pt idx="17">
                  <c:v>г. Уфа (Демский район)</c:v>
                </c:pt>
                <c:pt idx="18">
                  <c:v>г. Уфа (Калининский район)</c:v>
                </c:pt>
                <c:pt idx="19">
                  <c:v>г. Уфа (Кировский  район)</c:v>
                </c:pt>
                <c:pt idx="20">
                  <c:v>г. Уфа (Октябрьский район)</c:v>
                </c:pt>
                <c:pt idx="21">
                  <c:v>г. Уфа (Орджоникидзевский район)</c:v>
                </c:pt>
                <c:pt idx="22">
                  <c:v>г. Уфа (Советский район)</c:v>
                </c:pt>
                <c:pt idx="23">
                  <c:v>г.Кумертау</c:v>
                </c:pt>
                <c:pt idx="24">
                  <c:v>Гафурийский район</c:v>
                </c:pt>
                <c:pt idx="25">
                  <c:v>город Нефтекамск</c:v>
                </c:pt>
                <c:pt idx="26">
                  <c:v>город Салават</c:v>
                </c:pt>
                <c:pt idx="27">
                  <c:v>город Сибай</c:v>
                </c:pt>
                <c:pt idx="28">
                  <c:v>город Стерлитамак</c:v>
                </c:pt>
                <c:pt idx="29">
                  <c:v>Давлекановский район</c:v>
                </c:pt>
                <c:pt idx="30">
                  <c:v>Дуванский район</c:v>
                </c:pt>
                <c:pt idx="31">
                  <c:v>Дюртюлинский район</c:v>
                </c:pt>
                <c:pt idx="32">
                  <c:v>Ермекеевский район</c:v>
                </c:pt>
                <c:pt idx="33">
                  <c:v>Зианчуринский район</c:v>
                </c:pt>
                <c:pt idx="34">
                  <c:v>Зилаирский район</c:v>
                </c:pt>
                <c:pt idx="35">
                  <c:v>Илишевский район</c:v>
                </c:pt>
                <c:pt idx="36">
                  <c:v>Ишимбайский район</c:v>
                </c:pt>
                <c:pt idx="37">
                  <c:v>Калтасинский район</c:v>
                </c:pt>
                <c:pt idx="38">
                  <c:v>Караидельский район </c:v>
                </c:pt>
                <c:pt idx="39">
                  <c:v>Кармаскалинский район</c:v>
                </c:pt>
                <c:pt idx="40">
                  <c:v>Кигинский район</c:v>
                </c:pt>
                <c:pt idx="41">
                  <c:v>Краснокамский район</c:v>
                </c:pt>
                <c:pt idx="42">
                  <c:v>Кугарчинский район</c:v>
                </c:pt>
                <c:pt idx="43">
                  <c:v>Кушнаренковский район</c:v>
                </c:pt>
                <c:pt idx="44">
                  <c:v>Куюргазинский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Нуримановский район</c:v>
                </c:pt>
                <c:pt idx="49">
                  <c:v>Салаватский район</c:v>
                </c:pt>
                <c:pt idx="50">
                  <c:v>Стерлибашевский район</c:v>
                </c:pt>
                <c:pt idx="51">
                  <c:v>Стерлитамакский район</c:v>
                </c:pt>
                <c:pt idx="52">
                  <c:v>Татышлинский район</c:v>
                </c:pt>
                <c:pt idx="53">
                  <c:v>Туймазинский район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вопрс 4'!$C$5:$C$65</c:f>
              <c:numCache>
                <c:formatCode>0.00</c:formatCode>
                <c:ptCount val="61"/>
                <c:pt idx="0">
                  <c:v>3.4</c:v>
                </c:pt>
                <c:pt idx="1">
                  <c:v>1.85</c:v>
                </c:pt>
                <c:pt idx="2">
                  <c:v>2.67</c:v>
                </c:pt>
                <c:pt idx="3">
                  <c:v>2.5</c:v>
                </c:pt>
                <c:pt idx="4">
                  <c:v>3.08</c:v>
                </c:pt>
                <c:pt idx="5">
                  <c:v>3.6</c:v>
                </c:pt>
                <c:pt idx="6">
                  <c:v>2.8</c:v>
                </c:pt>
                <c:pt idx="7">
                  <c:v>2.6</c:v>
                </c:pt>
                <c:pt idx="8">
                  <c:v>2.33</c:v>
                </c:pt>
                <c:pt idx="9">
                  <c:v>1.6</c:v>
                </c:pt>
                <c:pt idx="10">
                  <c:v>2.2799999999999998</c:v>
                </c:pt>
                <c:pt idx="11">
                  <c:v>3.9</c:v>
                </c:pt>
                <c:pt idx="12">
                  <c:v>3.2</c:v>
                </c:pt>
                <c:pt idx="13">
                  <c:v>2.7</c:v>
                </c:pt>
                <c:pt idx="14">
                  <c:v>4</c:v>
                </c:pt>
                <c:pt idx="15">
                  <c:v>0</c:v>
                </c:pt>
                <c:pt idx="16">
                  <c:v>3</c:v>
                </c:pt>
                <c:pt idx="17">
                  <c:v>4.9000000000000004</c:v>
                </c:pt>
                <c:pt idx="18">
                  <c:v>2.5299999999999998</c:v>
                </c:pt>
                <c:pt idx="19">
                  <c:v>3.52</c:v>
                </c:pt>
                <c:pt idx="20">
                  <c:v>3</c:v>
                </c:pt>
                <c:pt idx="21">
                  <c:v>2.2799999999999998</c:v>
                </c:pt>
                <c:pt idx="22">
                  <c:v>2.12</c:v>
                </c:pt>
                <c:pt idx="23">
                  <c:v>2.87</c:v>
                </c:pt>
                <c:pt idx="24">
                  <c:v>2.57</c:v>
                </c:pt>
                <c:pt idx="25">
                  <c:v>2.8</c:v>
                </c:pt>
                <c:pt idx="26">
                  <c:v>3.34</c:v>
                </c:pt>
                <c:pt idx="27">
                  <c:v>3</c:v>
                </c:pt>
                <c:pt idx="28">
                  <c:v>3.05</c:v>
                </c:pt>
                <c:pt idx="29">
                  <c:v>2.7</c:v>
                </c:pt>
                <c:pt idx="30">
                  <c:v>2</c:v>
                </c:pt>
                <c:pt idx="31">
                  <c:v>0</c:v>
                </c:pt>
                <c:pt idx="32">
                  <c:v>1.8</c:v>
                </c:pt>
                <c:pt idx="33">
                  <c:v>2.1</c:v>
                </c:pt>
                <c:pt idx="34">
                  <c:v>3.03</c:v>
                </c:pt>
                <c:pt idx="35">
                  <c:v>2.33</c:v>
                </c:pt>
                <c:pt idx="36">
                  <c:v>1.83</c:v>
                </c:pt>
                <c:pt idx="37">
                  <c:v>2</c:v>
                </c:pt>
                <c:pt idx="38">
                  <c:v>3</c:v>
                </c:pt>
                <c:pt idx="39">
                  <c:v>2.5</c:v>
                </c:pt>
                <c:pt idx="40">
                  <c:v>2.87</c:v>
                </c:pt>
                <c:pt idx="41">
                  <c:v>3.1</c:v>
                </c:pt>
                <c:pt idx="42">
                  <c:v>3.1</c:v>
                </c:pt>
                <c:pt idx="43">
                  <c:v>0.2</c:v>
                </c:pt>
                <c:pt idx="44">
                  <c:v>2.5499999999999998</c:v>
                </c:pt>
                <c:pt idx="45">
                  <c:v>2.83</c:v>
                </c:pt>
                <c:pt idx="46">
                  <c:v>2.6</c:v>
                </c:pt>
                <c:pt idx="47">
                  <c:v>2.72</c:v>
                </c:pt>
                <c:pt idx="48">
                  <c:v>2.84</c:v>
                </c:pt>
                <c:pt idx="49">
                  <c:v>2.83</c:v>
                </c:pt>
                <c:pt idx="50">
                  <c:v>2.75</c:v>
                </c:pt>
                <c:pt idx="51">
                  <c:v>1.78</c:v>
                </c:pt>
                <c:pt idx="52">
                  <c:v>2.6</c:v>
                </c:pt>
                <c:pt idx="53">
                  <c:v>2.21</c:v>
                </c:pt>
                <c:pt idx="54">
                  <c:v>2.4700000000000002</c:v>
                </c:pt>
                <c:pt idx="55">
                  <c:v>2.5</c:v>
                </c:pt>
                <c:pt idx="56">
                  <c:v>3.1</c:v>
                </c:pt>
                <c:pt idx="57">
                  <c:v>2.37</c:v>
                </c:pt>
                <c:pt idx="58">
                  <c:v>2.33</c:v>
                </c:pt>
                <c:pt idx="59">
                  <c:v>5</c:v>
                </c:pt>
                <c:pt idx="60">
                  <c:v>2.5499999999999998</c:v>
                </c:pt>
              </c:numCache>
            </c:numRef>
          </c:val>
        </c:ser>
        <c:ser>
          <c:idx val="2"/>
          <c:order val="2"/>
          <c:tx>
            <c:strRef>
              <c:f>'Блок А вопрс 4'!$D$4</c:f>
              <c:strCache>
                <c:ptCount val="1"/>
                <c:pt idx="0">
                  <c:v>Индекс расхождения между внутренней оценкой ДОО и экспертной оценкой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'Блок А вопрс 4'!$A$5:$A$65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г. Октябрьский </c:v>
                </c:pt>
                <c:pt idx="17">
                  <c:v>г. Уфа (Демский район)</c:v>
                </c:pt>
                <c:pt idx="18">
                  <c:v>г. Уфа (Калининский район)</c:v>
                </c:pt>
                <c:pt idx="19">
                  <c:v>г. Уфа (Кировский  район)</c:v>
                </c:pt>
                <c:pt idx="20">
                  <c:v>г. Уфа (Октябрьский район)</c:v>
                </c:pt>
                <c:pt idx="21">
                  <c:v>г. Уфа (Орджоникидзевский район)</c:v>
                </c:pt>
                <c:pt idx="22">
                  <c:v>г. Уфа (Советский район)</c:v>
                </c:pt>
                <c:pt idx="23">
                  <c:v>г.Кумертау</c:v>
                </c:pt>
                <c:pt idx="24">
                  <c:v>Гафурийский район</c:v>
                </c:pt>
                <c:pt idx="25">
                  <c:v>город Нефтекамск</c:v>
                </c:pt>
                <c:pt idx="26">
                  <c:v>город Салават</c:v>
                </c:pt>
                <c:pt idx="27">
                  <c:v>город Сибай</c:v>
                </c:pt>
                <c:pt idx="28">
                  <c:v>город Стерлитамак</c:v>
                </c:pt>
                <c:pt idx="29">
                  <c:v>Давлекановский район</c:v>
                </c:pt>
                <c:pt idx="30">
                  <c:v>Дуванский район</c:v>
                </c:pt>
                <c:pt idx="31">
                  <c:v>Дюртюлинский район</c:v>
                </c:pt>
                <c:pt idx="32">
                  <c:v>Ермекеевский район</c:v>
                </c:pt>
                <c:pt idx="33">
                  <c:v>Зианчуринский район</c:v>
                </c:pt>
                <c:pt idx="34">
                  <c:v>Зилаирский район</c:v>
                </c:pt>
                <c:pt idx="35">
                  <c:v>Илишевский район</c:v>
                </c:pt>
                <c:pt idx="36">
                  <c:v>Ишимбайский район</c:v>
                </c:pt>
                <c:pt idx="37">
                  <c:v>Калтасинский район</c:v>
                </c:pt>
                <c:pt idx="38">
                  <c:v>Караидельский район </c:v>
                </c:pt>
                <c:pt idx="39">
                  <c:v>Кармаскалинский район</c:v>
                </c:pt>
                <c:pt idx="40">
                  <c:v>Кигинский район</c:v>
                </c:pt>
                <c:pt idx="41">
                  <c:v>Краснокамский район</c:v>
                </c:pt>
                <c:pt idx="42">
                  <c:v>Кугарчинский район</c:v>
                </c:pt>
                <c:pt idx="43">
                  <c:v>Кушнаренковский район</c:v>
                </c:pt>
                <c:pt idx="44">
                  <c:v>Куюргазинский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Нуримановский район</c:v>
                </c:pt>
                <c:pt idx="49">
                  <c:v>Салаватский район</c:v>
                </c:pt>
                <c:pt idx="50">
                  <c:v>Стерлибашевский район</c:v>
                </c:pt>
                <c:pt idx="51">
                  <c:v>Стерлитамакский район</c:v>
                </c:pt>
                <c:pt idx="52">
                  <c:v>Татышлинский район</c:v>
                </c:pt>
                <c:pt idx="53">
                  <c:v>Туймазинский район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вопрс 4'!$D$5:$D$65</c:f>
              <c:numCache>
                <c:formatCode>0.00</c:formatCode>
                <c:ptCount val="61"/>
                <c:pt idx="0">
                  <c:v>-0.73999999999999977</c:v>
                </c:pt>
                <c:pt idx="1">
                  <c:v>0.91999999999999993</c:v>
                </c:pt>
                <c:pt idx="2">
                  <c:v>1.9400000000000004</c:v>
                </c:pt>
                <c:pt idx="3">
                  <c:v>0</c:v>
                </c:pt>
                <c:pt idx="4">
                  <c:v>-0.16999999999999993</c:v>
                </c:pt>
                <c:pt idx="5">
                  <c:v>-0.10000000000000009</c:v>
                </c:pt>
                <c:pt idx="6">
                  <c:v>0.12000000000000011</c:v>
                </c:pt>
                <c:pt idx="7">
                  <c:v>0.22999999999999998</c:v>
                </c:pt>
                <c:pt idx="8">
                  <c:v>-4.0000000000000036E-2</c:v>
                </c:pt>
                <c:pt idx="9">
                  <c:v>-0.20000000000000018</c:v>
                </c:pt>
                <c:pt idx="10">
                  <c:v>0.45000000000000018</c:v>
                </c:pt>
                <c:pt idx="11">
                  <c:v>-0.35000000000000009</c:v>
                </c:pt>
                <c:pt idx="12">
                  <c:v>0</c:v>
                </c:pt>
                <c:pt idx="13">
                  <c:v>0.96999999999999975</c:v>
                </c:pt>
                <c:pt idx="14">
                  <c:v>-1.1000000000000001</c:v>
                </c:pt>
                <c:pt idx="15">
                  <c:v>2.2000000000000002</c:v>
                </c:pt>
                <c:pt idx="16">
                  <c:v>-0.29000000000000004</c:v>
                </c:pt>
                <c:pt idx="17">
                  <c:v>-2.0000000000000462E-2</c:v>
                </c:pt>
                <c:pt idx="18">
                  <c:v>5.0000000000000266E-2</c:v>
                </c:pt>
                <c:pt idx="19">
                  <c:v>-6.0000000000000053E-2</c:v>
                </c:pt>
                <c:pt idx="20">
                  <c:v>8.9999999999999858E-2</c:v>
                </c:pt>
                <c:pt idx="21">
                  <c:v>0.38000000000000034</c:v>
                </c:pt>
                <c:pt idx="22">
                  <c:v>0.29000000000000004</c:v>
                </c:pt>
                <c:pt idx="23">
                  <c:v>-4.0000000000000036E-2</c:v>
                </c:pt>
                <c:pt idx="24">
                  <c:v>0.17000000000000037</c:v>
                </c:pt>
                <c:pt idx="25">
                  <c:v>1.0000000000000231E-2</c:v>
                </c:pt>
                <c:pt idx="26">
                  <c:v>4.0000000000000036E-2</c:v>
                </c:pt>
                <c:pt idx="27">
                  <c:v>-0.20000000000000018</c:v>
                </c:pt>
                <c:pt idx="28">
                  <c:v>-1.0899999999999999</c:v>
                </c:pt>
                <c:pt idx="29">
                  <c:v>-0.11000000000000032</c:v>
                </c:pt>
                <c:pt idx="30">
                  <c:v>0.52</c:v>
                </c:pt>
                <c:pt idx="31">
                  <c:v>4.05</c:v>
                </c:pt>
                <c:pt idx="32">
                  <c:v>0.90000000000000013</c:v>
                </c:pt>
                <c:pt idx="33">
                  <c:v>1.1400000000000001</c:v>
                </c:pt>
                <c:pt idx="34">
                  <c:v>-0.20999999999999996</c:v>
                </c:pt>
                <c:pt idx="35">
                  <c:v>1.9299999999999997</c:v>
                </c:pt>
                <c:pt idx="36">
                  <c:v>0.60000000000000009</c:v>
                </c:pt>
                <c:pt idx="37">
                  <c:v>1.9700000000000002</c:v>
                </c:pt>
                <c:pt idx="38">
                  <c:v>-1.2</c:v>
                </c:pt>
                <c:pt idx="39">
                  <c:v>-0.12999999999999989</c:v>
                </c:pt>
                <c:pt idx="40">
                  <c:v>1.37</c:v>
                </c:pt>
                <c:pt idx="41">
                  <c:v>-7.0000000000000284E-2</c:v>
                </c:pt>
                <c:pt idx="42">
                  <c:v>0.22999999999999998</c:v>
                </c:pt>
                <c:pt idx="43">
                  <c:v>1.8</c:v>
                </c:pt>
                <c:pt idx="44">
                  <c:v>1.63</c:v>
                </c:pt>
                <c:pt idx="45">
                  <c:v>0.44999999999999973</c:v>
                </c:pt>
                <c:pt idx="46">
                  <c:v>0.14999999999999991</c:v>
                </c:pt>
                <c:pt idx="47">
                  <c:v>4.9999999999999822E-2</c:v>
                </c:pt>
                <c:pt idx="48">
                  <c:v>-6.999999999999984E-2</c:v>
                </c:pt>
                <c:pt idx="49">
                  <c:v>0.16999999999999993</c:v>
                </c:pt>
                <c:pt idx="50">
                  <c:v>-0.35000000000000009</c:v>
                </c:pt>
                <c:pt idx="51">
                  <c:v>-0.10000000000000009</c:v>
                </c:pt>
                <c:pt idx="52">
                  <c:v>0.22999999999999998</c:v>
                </c:pt>
                <c:pt idx="53">
                  <c:v>0.37000000000000011</c:v>
                </c:pt>
                <c:pt idx="54">
                  <c:v>-0.22999999999999998</c:v>
                </c:pt>
                <c:pt idx="55">
                  <c:v>0.54999999999999982</c:v>
                </c:pt>
                <c:pt idx="56">
                  <c:v>-2.7</c:v>
                </c:pt>
                <c:pt idx="57">
                  <c:v>-0.58000000000000007</c:v>
                </c:pt>
                <c:pt idx="58">
                  <c:v>0.17999999999999972</c:v>
                </c:pt>
                <c:pt idx="59">
                  <c:v>0</c:v>
                </c:pt>
                <c:pt idx="60">
                  <c:v>0.16000000000000014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1613696"/>
        <c:axId val="61939712"/>
        <c:axId val="0"/>
      </c:bar3DChart>
      <c:catAx>
        <c:axId val="916136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61939712"/>
        <c:crosses val="autoZero"/>
        <c:auto val="1"/>
        <c:lblAlgn val="ctr"/>
        <c:lblOffset val="100"/>
        <c:noMultiLvlLbl val="0"/>
      </c:catAx>
      <c:valAx>
        <c:axId val="61939712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916136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6354497242804383E-2"/>
          <c:y val="0.90912361946843834"/>
          <c:w val="0.98364550275719553"/>
          <c:h val="8.8526674410299086E-2"/>
        </c:manualLayout>
      </c:layout>
      <c:overlay val="0"/>
      <c:txPr>
        <a:bodyPr/>
        <a:lstStyle/>
        <a:p>
          <a:pPr>
            <a:defRPr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400" b="1" i="0" baseline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мониторинга оценки качества образовательных условий (развивающая предметно-пространственная среда) по шкале исследования МКДО в  ДОО Республики Башкортостан</a:t>
            </a:r>
            <a:endParaRPr lang="ru-RU" sz="140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5720142802054949E-2"/>
          <c:y val="0.1204533809454169"/>
          <c:w val="0.91012118271945863"/>
          <c:h val="0.7750943255986807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'Блок А вопрс 5'!$B$4</c:f>
              <c:strCache>
                <c:ptCount val="1"/>
                <c:pt idx="0">
                  <c:v>Внутренняя оценка</c:v>
                </c:pt>
              </c:strCache>
            </c:strRef>
          </c:tx>
          <c:invertIfNegative val="0"/>
          <c:cat>
            <c:strRef>
              <c:f>'Блок А вопрс 5'!$A$5:$A$65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г. Октябрьский </c:v>
                </c:pt>
                <c:pt idx="17">
                  <c:v>г. Уфа (Демский район)</c:v>
                </c:pt>
                <c:pt idx="18">
                  <c:v>г. Уфа (Калининский район)</c:v>
                </c:pt>
                <c:pt idx="19">
                  <c:v>г. Уфа (Кировский  район)</c:v>
                </c:pt>
                <c:pt idx="20">
                  <c:v>г. Уфа (Октябрьский район)</c:v>
                </c:pt>
                <c:pt idx="21">
                  <c:v>г. Уфа (Орджоникидзевский район)</c:v>
                </c:pt>
                <c:pt idx="22">
                  <c:v>г. Уфа (Советский район)</c:v>
                </c:pt>
                <c:pt idx="23">
                  <c:v>г.Кумертау</c:v>
                </c:pt>
                <c:pt idx="24">
                  <c:v>Гафурийский район</c:v>
                </c:pt>
                <c:pt idx="25">
                  <c:v>город Нефтекамск</c:v>
                </c:pt>
                <c:pt idx="26">
                  <c:v>город Салават</c:v>
                </c:pt>
                <c:pt idx="27">
                  <c:v>город Сибай</c:v>
                </c:pt>
                <c:pt idx="28">
                  <c:v>город Стерлитамак</c:v>
                </c:pt>
                <c:pt idx="29">
                  <c:v>Давлекановский район</c:v>
                </c:pt>
                <c:pt idx="30">
                  <c:v>Дуванский район</c:v>
                </c:pt>
                <c:pt idx="31">
                  <c:v>Дюртюлинский район</c:v>
                </c:pt>
                <c:pt idx="32">
                  <c:v>Ермекеевский район</c:v>
                </c:pt>
                <c:pt idx="33">
                  <c:v>Зианчуринский район</c:v>
                </c:pt>
                <c:pt idx="34">
                  <c:v>Зилаирский район</c:v>
                </c:pt>
                <c:pt idx="35">
                  <c:v>Илишевский район</c:v>
                </c:pt>
                <c:pt idx="36">
                  <c:v>Ишимбайский район</c:v>
                </c:pt>
                <c:pt idx="37">
                  <c:v>Калтасинский район</c:v>
                </c:pt>
                <c:pt idx="38">
                  <c:v>Караидельский район </c:v>
                </c:pt>
                <c:pt idx="39">
                  <c:v>Кармаскалинский район</c:v>
                </c:pt>
                <c:pt idx="40">
                  <c:v>Кигинский район</c:v>
                </c:pt>
                <c:pt idx="41">
                  <c:v>Краснокамский район</c:v>
                </c:pt>
                <c:pt idx="42">
                  <c:v>Кугарчинский район</c:v>
                </c:pt>
                <c:pt idx="43">
                  <c:v>Кушнаренковский район</c:v>
                </c:pt>
                <c:pt idx="44">
                  <c:v>Куюргазинский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Нуримановский район</c:v>
                </c:pt>
                <c:pt idx="49">
                  <c:v>Салаватский район</c:v>
                </c:pt>
                <c:pt idx="50">
                  <c:v>Стерлибашевский район</c:v>
                </c:pt>
                <c:pt idx="51">
                  <c:v>Стерлитамакский район</c:v>
                </c:pt>
                <c:pt idx="52">
                  <c:v>Татышлинский район</c:v>
                </c:pt>
                <c:pt idx="53">
                  <c:v>Туймазинский район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вопрс 5'!$B$5:$B$65</c:f>
              <c:numCache>
                <c:formatCode>0.00</c:formatCode>
                <c:ptCount val="61"/>
                <c:pt idx="0">
                  <c:v>2.61</c:v>
                </c:pt>
                <c:pt idx="1">
                  <c:v>2.11</c:v>
                </c:pt>
                <c:pt idx="2">
                  <c:v>3.82</c:v>
                </c:pt>
                <c:pt idx="3">
                  <c:v>1.62</c:v>
                </c:pt>
                <c:pt idx="4">
                  <c:v>2.79</c:v>
                </c:pt>
                <c:pt idx="5">
                  <c:v>2.34</c:v>
                </c:pt>
                <c:pt idx="6">
                  <c:v>2.84</c:v>
                </c:pt>
                <c:pt idx="7">
                  <c:v>2.6</c:v>
                </c:pt>
                <c:pt idx="8">
                  <c:v>2.17</c:v>
                </c:pt>
                <c:pt idx="9">
                  <c:v>1.7</c:v>
                </c:pt>
                <c:pt idx="10">
                  <c:v>2.73</c:v>
                </c:pt>
                <c:pt idx="11">
                  <c:v>3.52</c:v>
                </c:pt>
                <c:pt idx="12">
                  <c:v>3.11</c:v>
                </c:pt>
                <c:pt idx="13">
                  <c:v>3.24</c:v>
                </c:pt>
                <c:pt idx="14">
                  <c:v>2.7</c:v>
                </c:pt>
                <c:pt idx="15">
                  <c:v>2.41</c:v>
                </c:pt>
                <c:pt idx="16">
                  <c:v>2.75</c:v>
                </c:pt>
                <c:pt idx="17">
                  <c:v>4.16</c:v>
                </c:pt>
                <c:pt idx="18">
                  <c:v>2.77</c:v>
                </c:pt>
                <c:pt idx="19">
                  <c:v>3.32</c:v>
                </c:pt>
                <c:pt idx="20">
                  <c:v>2.99</c:v>
                </c:pt>
                <c:pt idx="21">
                  <c:v>2.7</c:v>
                </c:pt>
                <c:pt idx="22">
                  <c:v>2.33</c:v>
                </c:pt>
                <c:pt idx="23">
                  <c:v>2.66</c:v>
                </c:pt>
                <c:pt idx="24">
                  <c:v>2.7</c:v>
                </c:pt>
                <c:pt idx="25">
                  <c:v>2.92</c:v>
                </c:pt>
                <c:pt idx="26">
                  <c:v>3.02</c:v>
                </c:pt>
                <c:pt idx="27">
                  <c:v>2.95</c:v>
                </c:pt>
                <c:pt idx="28">
                  <c:v>2.5499999999999998</c:v>
                </c:pt>
                <c:pt idx="29">
                  <c:v>2.92</c:v>
                </c:pt>
                <c:pt idx="30">
                  <c:v>2.39</c:v>
                </c:pt>
                <c:pt idx="31">
                  <c:v>4.13</c:v>
                </c:pt>
                <c:pt idx="32">
                  <c:v>3.58</c:v>
                </c:pt>
                <c:pt idx="33">
                  <c:v>3.5</c:v>
                </c:pt>
                <c:pt idx="34">
                  <c:v>2.7</c:v>
                </c:pt>
                <c:pt idx="35">
                  <c:v>4.32</c:v>
                </c:pt>
                <c:pt idx="36">
                  <c:v>2.2200000000000002</c:v>
                </c:pt>
                <c:pt idx="37">
                  <c:v>3.36</c:v>
                </c:pt>
                <c:pt idx="38">
                  <c:v>1.25</c:v>
                </c:pt>
                <c:pt idx="39">
                  <c:v>2.97</c:v>
                </c:pt>
                <c:pt idx="40">
                  <c:v>3.2</c:v>
                </c:pt>
                <c:pt idx="41">
                  <c:v>2.97</c:v>
                </c:pt>
                <c:pt idx="42">
                  <c:v>3.54</c:v>
                </c:pt>
                <c:pt idx="43">
                  <c:v>2.4500000000000002</c:v>
                </c:pt>
                <c:pt idx="44">
                  <c:v>3.43</c:v>
                </c:pt>
                <c:pt idx="45">
                  <c:v>3.1</c:v>
                </c:pt>
                <c:pt idx="46">
                  <c:v>2.21</c:v>
                </c:pt>
                <c:pt idx="47">
                  <c:v>2.4300000000000002</c:v>
                </c:pt>
                <c:pt idx="48">
                  <c:v>3.11</c:v>
                </c:pt>
                <c:pt idx="49">
                  <c:v>2.9</c:v>
                </c:pt>
                <c:pt idx="50">
                  <c:v>2.1800000000000002</c:v>
                </c:pt>
                <c:pt idx="51">
                  <c:v>1.87</c:v>
                </c:pt>
                <c:pt idx="52">
                  <c:v>2.8</c:v>
                </c:pt>
                <c:pt idx="53">
                  <c:v>2.65</c:v>
                </c:pt>
                <c:pt idx="54">
                  <c:v>2.33</c:v>
                </c:pt>
                <c:pt idx="55">
                  <c:v>2.65</c:v>
                </c:pt>
                <c:pt idx="56">
                  <c:v>0.73</c:v>
                </c:pt>
                <c:pt idx="57">
                  <c:v>1.69</c:v>
                </c:pt>
                <c:pt idx="58">
                  <c:v>3.13</c:v>
                </c:pt>
                <c:pt idx="59">
                  <c:v>4.68</c:v>
                </c:pt>
                <c:pt idx="60">
                  <c:v>2.75</c:v>
                </c:pt>
              </c:numCache>
            </c:numRef>
          </c:val>
        </c:ser>
        <c:ser>
          <c:idx val="1"/>
          <c:order val="1"/>
          <c:tx>
            <c:strRef>
              <c:f>'Блок А вопрс 5'!$C$4</c:f>
              <c:strCache>
                <c:ptCount val="1"/>
                <c:pt idx="0">
                  <c:v>Экспертная оценка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'Блок А вопрс 5'!$A$5:$A$65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г. Октябрьский </c:v>
                </c:pt>
                <c:pt idx="17">
                  <c:v>г. Уфа (Демский район)</c:v>
                </c:pt>
                <c:pt idx="18">
                  <c:v>г. Уфа (Калининский район)</c:v>
                </c:pt>
                <c:pt idx="19">
                  <c:v>г. Уфа (Кировский  район)</c:v>
                </c:pt>
                <c:pt idx="20">
                  <c:v>г. Уфа (Октябрьский район)</c:v>
                </c:pt>
                <c:pt idx="21">
                  <c:v>г. Уфа (Орджоникидзевский район)</c:v>
                </c:pt>
                <c:pt idx="22">
                  <c:v>г. Уфа (Советский район)</c:v>
                </c:pt>
                <c:pt idx="23">
                  <c:v>г.Кумертау</c:v>
                </c:pt>
                <c:pt idx="24">
                  <c:v>Гафурийский район</c:v>
                </c:pt>
                <c:pt idx="25">
                  <c:v>город Нефтекамск</c:v>
                </c:pt>
                <c:pt idx="26">
                  <c:v>город Салават</c:v>
                </c:pt>
                <c:pt idx="27">
                  <c:v>город Сибай</c:v>
                </c:pt>
                <c:pt idx="28">
                  <c:v>город Стерлитамак</c:v>
                </c:pt>
                <c:pt idx="29">
                  <c:v>Давлекановский район</c:v>
                </c:pt>
                <c:pt idx="30">
                  <c:v>Дуванский район</c:v>
                </c:pt>
                <c:pt idx="31">
                  <c:v>Дюртюлинский район</c:v>
                </c:pt>
                <c:pt idx="32">
                  <c:v>Ермекеевский район</c:v>
                </c:pt>
                <c:pt idx="33">
                  <c:v>Зианчуринский район</c:v>
                </c:pt>
                <c:pt idx="34">
                  <c:v>Зилаирский район</c:v>
                </c:pt>
                <c:pt idx="35">
                  <c:v>Илишевский район</c:v>
                </c:pt>
                <c:pt idx="36">
                  <c:v>Ишимбайский район</c:v>
                </c:pt>
                <c:pt idx="37">
                  <c:v>Калтасинский район</c:v>
                </c:pt>
                <c:pt idx="38">
                  <c:v>Караидельский район </c:v>
                </c:pt>
                <c:pt idx="39">
                  <c:v>Кармаскалинский район</c:v>
                </c:pt>
                <c:pt idx="40">
                  <c:v>Кигинский район</c:v>
                </c:pt>
                <c:pt idx="41">
                  <c:v>Краснокамский район</c:v>
                </c:pt>
                <c:pt idx="42">
                  <c:v>Кугарчинский район</c:v>
                </c:pt>
                <c:pt idx="43">
                  <c:v>Кушнаренковский район</c:v>
                </c:pt>
                <c:pt idx="44">
                  <c:v>Куюргазинский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Нуримановский район</c:v>
                </c:pt>
                <c:pt idx="49">
                  <c:v>Салаватский район</c:v>
                </c:pt>
                <c:pt idx="50">
                  <c:v>Стерлибашевский район</c:v>
                </c:pt>
                <c:pt idx="51">
                  <c:v>Стерлитамакский район</c:v>
                </c:pt>
                <c:pt idx="52">
                  <c:v>Татышлинский район</c:v>
                </c:pt>
                <c:pt idx="53">
                  <c:v>Туймазинский район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вопрс 5'!$C$5:$C$65</c:f>
              <c:numCache>
                <c:formatCode>0.00</c:formatCode>
                <c:ptCount val="61"/>
                <c:pt idx="0">
                  <c:v>2.88</c:v>
                </c:pt>
                <c:pt idx="1">
                  <c:v>1.63</c:v>
                </c:pt>
                <c:pt idx="2">
                  <c:v>2.72</c:v>
                </c:pt>
                <c:pt idx="3">
                  <c:v>2.12</c:v>
                </c:pt>
                <c:pt idx="4">
                  <c:v>2.91</c:v>
                </c:pt>
                <c:pt idx="5">
                  <c:v>3.69</c:v>
                </c:pt>
                <c:pt idx="6">
                  <c:v>2.88</c:v>
                </c:pt>
                <c:pt idx="7">
                  <c:v>2.63</c:v>
                </c:pt>
                <c:pt idx="8">
                  <c:v>2.69</c:v>
                </c:pt>
                <c:pt idx="9">
                  <c:v>2.04</c:v>
                </c:pt>
                <c:pt idx="10">
                  <c:v>2.5499999999999998</c:v>
                </c:pt>
                <c:pt idx="11">
                  <c:v>3.91</c:v>
                </c:pt>
                <c:pt idx="12">
                  <c:v>3.11</c:v>
                </c:pt>
                <c:pt idx="13">
                  <c:v>1.9</c:v>
                </c:pt>
                <c:pt idx="14">
                  <c:v>3.58</c:v>
                </c:pt>
                <c:pt idx="15">
                  <c:v>0.1</c:v>
                </c:pt>
                <c:pt idx="16">
                  <c:v>3.03</c:v>
                </c:pt>
                <c:pt idx="17">
                  <c:v>4.33</c:v>
                </c:pt>
                <c:pt idx="18">
                  <c:v>2.99</c:v>
                </c:pt>
                <c:pt idx="19">
                  <c:v>3.53</c:v>
                </c:pt>
                <c:pt idx="20">
                  <c:v>3</c:v>
                </c:pt>
                <c:pt idx="21">
                  <c:v>2.21</c:v>
                </c:pt>
                <c:pt idx="22">
                  <c:v>2.31</c:v>
                </c:pt>
                <c:pt idx="23">
                  <c:v>2.75</c:v>
                </c:pt>
                <c:pt idx="24">
                  <c:v>2.78</c:v>
                </c:pt>
                <c:pt idx="25">
                  <c:v>2.9</c:v>
                </c:pt>
                <c:pt idx="26">
                  <c:v>3.58</c:v>
                </c:pt>
                <c:pt idx="27">
                  <c:v>2.8</c:v>
                </c:pt>
                <c:pt idx="28">
                  <c:v>3</c:v>
                </c:pt>
                <c:pt idx="29">
                  <c:v>2.8</c:v>
                </c:pt>
                <c:pt idx="30">
                  <c:v>2.2200000000000002</c:v>
                </c:pt>
                <c:pt idx="31">
                  <c:v>0.1</c:v>
                </c:pt>
                <c:pt idx="32">
                  <c:v>1.56</c:v>
                </c:pt>
                <c:pt idx="33">
                  <c:v>2.5499999999999998</c:v>
                </c:pt>
                <c:pt idx="34">
                  <c:v>2.68</c:v>
                </c:pt>
                <c:pt idx="35">
                  <c:v>2.31</c:v>
                </c:pt>
                <c:pt idx="36">
                  <c:v>1.78</c:v>
                </c:pt>
                <c:pt idx="37">
                  <c:v>1.0900000000000001</c:v>
                </c:pt>
                <c:pt idx="38">
                  <c:v>2.5</c:v>
                </c:pt>
                <c:pt idx="39">
                  <c:v>2.81</c:v>
                </c:pt>
                <c:pt idx="40">
                  <c:v>2.84</c:v>
                </c:pt>
                <c:pt idx="41">
                  <c:v>2.77</c:v>
                </c:pt>
                <c:pt idx="42">
                  <c:v>3.17</c:v>
                </c:pt>
                <c:pt idx="43">
                  <c:v>0.27</c:v>
                </c:pt>
                <c:pt idx="44">
                  <c:v>2.62</c:v>
                </c:pt>
                <c:pt idx="45">
                  <c:v>2.89</c:v>
                </c:pt>
                <c:pt idx="46">
                  <c:v>2.65</c:v>
                </c:pt>
                <c:pt idx="47">
                  <c:v>2.82</c:v>
                </c:pt>
                <c:pt idx="48">
                  <c:v>2.29</c:v>
                </c:pt>
                <c:pt idx="49">
                  <c:v>2.91</c:v>
                </c:pt>
                <c:pt idx="50">
                  <c:v>2.11</c:v>
                </c:pt>
                <c:pt idx="51">
                  <c:v>1.95</c:v>
                </c:pt>
                <c:pt idx="52">
                  <c:v>2.62</c:v>
                </c:pt>
                <c:pt idx="53">
                  <c:v>2.41</c:v>
                </c:pt>
                <c:pt idx="54">
                  <c:v>2.74</c:v>
                </c:pt>
                <c:pt idx="55">
                  <c:v>2.61</c:v>
                </c:pt>
                <c:pt idx="56">
                  <c:v>2.66</c:v>
                </c:pt>
                <c:pt idx="57">
                  <c:v>1.89</c:v>
                </c:pt>
                <c:pt idx="58">
                  <c:v>2.2200000000000002</c:v>
                </c:pt>
                <c:pt idx="59">
                  <c:v>4.71</c:v>
                </c:pt>
                <c:pt idx="60">
                  <c:v>2.87</c:v>
                </c:pt>
              </c:numCache>
            </c:numRef>
          </c:val>
        </c:ser>
        <c:ser>
          <c:idx val="2"/>
          <c:order val="2"/>
          <c:tx>
            <c:strRef>
              <c:f>'Блок А вопрс 5'!$D$4</c:f>
              <c:strCache>
                <c:ptCount val="1"/>
                <c:pt idx="0">
                  <c:v>Индекс расхождения между внутренней оценкой ДОО и экспертной оценкой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'Блок А вопрс 5'!$A$5:$A$65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г. Октябрьский </c:v>
                </c:pt>
                <c:pt idx="17">
                  <c:v>г. Уфа (Демский район)</c:v>
                </c:pt>
                <c:pt idx="18">
                  <c:v>г. Уфа (Калининский район)</c:v>
                </c:pt>
                <c:pt idx="19">
                  <c:v>г. Уфа (Кировский  район)</c:v>
                </c:pt>
                <c:pt idx="20">
                  <c:v>г. Уфа (Октябрьский район)</c:v>
                </c:pt>
                <c:pt idx="21">
                  <c:v>г. Уфа (Орджоникидзевский район)</c:v>
                </c:pt>
                <c:pt idx="22">
                  <c:v>г. Уфа (Советский район)</c:v>
                </c:pt>
                <c:pt idx="23">
                  <c:v>г.Кумертау</c:v>
                </c:pt>
                <c:pt idx="24">
                  <c:v>Гафурийский район</c:v>
                </c:pt>
                <c:pt idx="25">
                  <c:v>город Нефтекамск</c:v>
                </c:pt>
                <c:pt idx="26">
                  <c:v>город Салават</c:v>
                </c:pt>
                <c:pt idx="27">
                  <c:v>город Сибай</c:v>
                </c:pt>
                <c:pt idx="28">
                  <c:v>город Стерлитамак</c:v>
                </c:pt>
                <c:pt idx="29">
                  <c:v>Давлекановский район</c:v>
                </c:pt>
                <c:pt idx="30">
                  <c:v>Дуванский район</c:v>
                </c:pt>
                <c:pt idx="31">
                  <c:v>Дюртюлинский район</c:v>
                </c:pt>
                <c:pt idx="32">
                  <c:v>Ермекеевский район</c:v>
                </c:pt>
                <c:pt idx="33">
                  <c:v>Зианчуринский район</c:v>
                </c:pt>
                <c:pt idx="34">
                  <c:v>Зилаирский район</c:v>
                </c:pt>
                <c:pt idx="35">
                  <c:v>Илишевский район</c:v>
                </c:pt>
                <c:pt idx="36">
                  <c:v>Ишимбайский район</c:v>
                </c:pt>
                <c:pt idx="37">
                  <c:v>Калтасинский район</c:v>
                </c:pt>
                <c:pt idx="38">
                  <c:v>Караидельский район </c:v>
                </c:pt>
                <c:pt idx="39">
                  <c:v>Кармаскалинский район</c:v>
                </c:pt>
                <c:pt idx="40">
                  <c:v>Кигинский район</c:v>
                </c:pt>
                <c:pt idx="41">
                  <c:v>Краснокамский район</c:v>
                </c:pt>
                <c:pt idx="42">
                  <c:v>Кугарчинский район</c:v>
                </c:pt>
                <c:pt idx="43">
                  <c:v>Кушнаренковский район</c:v>
                </c:pt>
                <c:pt idx="44">
                  <c:v>Куюргазинский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Нуримановский район</c:v>
                </c:pt>
                <c:pt idx="49">
                  <c:v>Салаватский район</c:v>
                </c:pt>
                <c:pt idx="50">
                  <c:v>Стерлибашевский район</c:v>
                </c:pt>
                <c:pt idx="51">
                  <c:v>Стерлитамакский район</c:v>
                </c:pt>
                <c:pt idx="52">
                  <c:v>Татышлинский район</c:v>
                </c:pt>
                <c:pt idx="53">
                  <c:v>Туймазинский район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вопрс 5'!$D$5:$D$65</c:f>
              <c:numCache>
                <c:formatCode>0.00</c:formatCode>
                <c:ptCount val="61"/>
                <c:pt idx="0">
                  <c:v>-0.27</c:v>
                </c:pt>
                <c:pt idx="1">
                  <c:v>0.48</c:v>
                </c:pt>
                <c:pt idx="2">
                  <c:v>1.0999999999999996</c:v>
                </c:pt>
                <c:pt idx="3">
                  <c:v>-0.5</c:v>
                </c:pt>
                <c:pt idx="4">
                  <c:v>-0.12000000000000011</c:v>
                </c:pt>
                <c:pt idx="5">
                  <c:v>-1.35</c:v>
                </c:pt>
                <c:pt idx="6">
                  <c:v>-4.0000000000000036E-2</c:v>
                </c:pt>
                <c:pt idx="7">
                  <c:v>-2.9999999999999805E-2</c:v>
                </c:pt>
                <c:pt idx="8">
                  <c:v>-0.52</c:v>
                </c:pt>
                <c:pt idx="9">
                  <c:v>-0.34000000000000008</c:v>
                </c:pt>
                <c:pt idx="10">
                  <c:v>0.18000000000000016</c:v>
                </c:pt>
                <c:pt idx="11">
                  <c:v>-0.39000000000000012</c:v>
                </c:pt>
                <c:pt idx="12">
                  <c:v>0</c:v>
                </c:pt>
                <c:pt idx="13">
                  <c:v>1.3400000000000003</c:v>
                </c:pt>
                <c:pt idx="14">
                  <c:v>-0.87999999999999989</c:v>
                </c:pt>
                <c:pt idx="15">
                  <c:v>2.31</c:v>
                </c:pt>
                <c:pt idx="16">
                  <c:v>-0.2799999999999998</c:v>
                </c:pt>
                <c:pt idx="17">
                  <c:v>-0.16999999999999993</c:v>
                </c:pt>
                <c:pt idx="18">
                  <c:v>-0.2200000000000002</c:v>
                </c:pt>
                <c:pt idx="19">
                  <c:v>-0.20999999999999996</c:v>
                </c:pt>
                <c:pt idx="20">
                  <c:v>-9.9999999999997868E-3</c:v>
                </c:pt>
                <c:pt idx="21">
                  <c:v>0.49000000000000021</c:v>
                </c:pt>
                <c:pt idx="22">
                  <c:v>2.0000000000000018E-2</c:v>
                </c:pt>
                <c:pt idx="23">
                  <c:v>-8.9999999999999858E-2</c:v>
                </c:pt>
                <c:pt idx="24">
                  <c:v>-7.9999999999999627E-2</c:v>
                </c:pt>
                <c:pt idx="25">
                  <c:v>2.0000000000000018E-2</c:v>
                </c:pt>
                <c:pt idx="26">
                  <c:v>-0.56000000000000005</c:v>
                </c:pt>
                <c:pt idx="27">
                  <c:v>0.15000000000000036</c:v>
                </c:pt>
                <c:pt idx="28">
                  <c:v>-0.45000000000000018</c:v>
                </c:pt>
                <c:pt idx="29">
                  <c:v>0.12000000000000011</c:v>
                </c:pt>
                <c:pt idx="30">
                  <c:v>0.16999999999999993</c:v>
                </c:pt>
                <c:pt idx="31">
                  <c:v>4.03</c:v>
                </c:pt>
                <c:pt idx="32">
                  <c:v>2.02</c:v>
                </c:pt>
                <c:pt idx="33">
                  <c:v>0.95000000000000018</c:v>
                </c:pt>
                <c:pt idx="34">
                  <c:v>2.0000000000000018E-2</c:v>
                </c:pt>
                <c:pt idx="35">
                  <c:v>2.0100000000000002</c:v>
                </c:pt>
                <c:pt idx="36">
                  <c:v>0.44000000000000017</c:v>
                </c:pt>
                <c:pt idx="37">
                  <c:v>2.2699999999999996</c:v>
                </c:pt>
                <c:pt idx="38">
                  <c:v>-1.25</c:v>
                </c:pt>
                <c:pt idx="39">
                  <c:v>0.16000000000000014</c:v>
                </c:pt>
                <c:pt idx="40">
                  <c:v>0.36000000000000032</c:v>
                </c:pt>
                <c:pt idx="41">
                  <c:v>0.20000000000000018</c:v>
                </c:pt>
                <c:pt idx="42">
                  <c:v>0.37000000000000011</c:v>
                </c:pt>
                <c:pt idx="43">
                  <c:v>2.1800000000000002</c:v>
                </c:pt>
                <c:pt idx="44">
                  <c:v>0.81</c:v>
                </c:pt>
                <c:pt idx="45">
                  <c:v>0.20999999999999996</c:v>
                </c:pt>
                <c:pt idx="46">
                  <c:v>-0.43999999999999995</c:v>
                </c:pt>
                <c:pt idx="47">
                  <c:v>-0.38999999999999968</c:v>
                </c:pt>
                <c:pt idx="48">
                  <c:v>0.81999999999999984</c:v>
                </c:pt>
                <c:pt idx="49">
                  <c:v>-1.0000000000000231E-2</c:v>
                </c:pt>
                <c:pt idx="50">
                  <c:v>7.0000000000000284E-2</c:v>
                </c:pt>
                <c:pt idx="51">
                  <c:v>-7.9999999999999849E-2</c:v>
                </c:pt>
                <c:pt idx="52">
                  <c:v>0.17999999999999972</c:v>
                </c:pt>
                <c:pt idx="53">
                  <c:v>0.23999999999999977</c:v>
                </c:pt>
                <c:pt idx="54">
                  <c:v>-0.41000000000000014</c:v>
                </c:pt>
                <c:pt idx="55">
                  <c:v>4.0000000000000036E-2</c:v>
                </c:pt>
                <c:pt idx="56">
                  <c:v>-1.9300000000000002</c:v>
                </c:pt>
                <c:pt idx="57">
                  <c:v>-0.19999999999999996</c:v>
                </c:pt>
                <c:pt idx="58">
                  <c:v>0.9099999999999997</c:v>
                </c:pt>
                <c:pt idx="59">
                  <c:v>-3.0000000000000249E-2</c:v>
                </c:pt>
                <c:pt idx="60">
                  <c:v>-0.12000000000000011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5471104"/>
        <c:axId val="61946048"/>
        <c:axId val="0"/>
      </c:bar3DChart>
      <c:catAx>
        <c:axId val="954711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61946048"/>
        <c:crosses val="autoZero"/>
        <c:auto val="1"/>
        <c:lblAlgn val="ctr"/>
        <c:lblOffset val="100"/>
        <c:noMultiLvlLbl val="0"/>
      </c:catAx>
      <c:valAx>
        <c:axId val="61946048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954711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8098244828401182E-2"/>
          <c:y val="0.94105776600933733"/>
          <c:w val="0.88714478509335282"/>
          <c:h val="5.7627389496666896E-2"/>
        </c:manualLayout>
      </c:layout>
      <c:overlay val="0"/>
      <c:txPr>
        <a:bodyPr/>
        <a:lstStyle/>
        <a:p>
          <a:pPr>
            <a:defRPr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400" b="1" i="0" baseline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мониторинга оценки качества условий получения дошкольного образования лицами с ОВЗ и инвалидами по шкале исследования МКДО в  ДОО Республики Башкортостан</a:t>
            </a:r>
            <a:endParaRPr lang="ru-RU" sz="140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8715100612423438E-2"/>
          <c:y val="0.14218821120754346"/>
          <c:w val="0.89041076093228355"/>
          <c:h val="0.7603631097836908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'Блок А вопрс 6'!$B$4</c:f>
              <c:strCache>
                <c:ptCount val="1"/>
                <c:pt idx="0">
                  <c:v>Внутренняя оценка</c:v>
                </c:pt>
              </c:strCache>
            </c:strRef>
          </c:tx>
          <c:invertIfNegative val="0"/>
          <c:cat>
            <c:strRef>
              <c:f>'Блок А вопрс 6'!$A$5:$A$65</c:f>
              <c:strCache>
                <c:ptCount val="61"/>
                <c:pt idx="0">
                  <c:v>Балтачевский район</c:v>
                </c:pt>
                <c:pt idx="1">
                  <c:v>Бижбулякский район</c:v>
                </c:pt>
                <c:pt idx="2">
                  <c:v>Ермекеевский район</c:v>
                </c:pt>
                <c:pt idx="3">
                  <c:v>Зианчуринский район</c:v>
                </c:pt>
                <c:pt idx="4">
                  <c:v>Нуримановский район</c:v>
                </c:pt>
                <c:pt idx="5">
                  <c:v>Караидельский район </c:v>
                </c:pt>
                <c:pt idx="6">
                  <c:v>город Сибай</c:v>
                </c:pt>
                <c:pt idx="7">
                  <c:v>Стерлитамакский район</c:v>
                </c:pt>
                <c:pt idx="8">
                  <c:v>г. Уфа (Кировский  район)</c:v>
                </c:pt>
                <c:pt idx="9">
                  <c:v>Учалинский район</c:v>
                </c:pt>
                <c:pt idx="10">
                  <c:v>Хайбуллинский район</c:v>
                </c:pt>
                <c:pt idx="11">
                  <c:v>Шаранский район</c:v>
                </c:pt>
                <c:pt idx="12">
                  <c:v>Ишимбайский район</c:v>
                </c:pt>
                <c:pt idx="13">
                  <c:v>город Салават</c:v>
                </c:pt>
                <c:pt idx="14">
                  <c:v>Илишевский район</c:v>
                </c:pt>
                <c:pt idx="15">
                  <c:v>Дуванский район</c:v>
                </c:pt>
                <c:pt idx="16">
                  <c:v>Кушнаренковский район</c:v>
                </c:pt>
                <c:pt idx="17">
                  <c:v>г. Уфа (Октябрьский район)</c:v>
                </c:pt>
                <c:pt idx="18">
                  <c:v>Благоварский район</c:v>
                </c:pt>
                <c:pt idx="19">
                  <c:v>Бураевский район</c:v>
                </c:pt>
                <c:pt idx="20">
                  <c:v>г. Уфа (Орджоникидзевский район)</c:v>
                </c:pt>
                <c:pt idx="21">
                  <c:v>Стерлибашевский район</c:v>
                </c:pt>
                <c:pt idx="22">
                  <c:v>Уфимский район</c:v>
                </c:pt>
                <c:pt idx="23">
                  <c:v>Бурзянский район </c:v>
                </c:pt>
                <c:pt idx="24">
                  <c:v>Аскинский район</c:v>
                </c:pt>
                <c:pt idx="25">
                  <c:v>Кармаскалинский район</c:v>
                </c:pt>
                <c:pt idx="26">
                  <c:v>г. Уфа (Советский район)</c:v>
                </c:pt>
                <c:pt idx="27">
                  <c:v>Альшеевский район </c:v>
                </c:pt>
                <c:pt idx="28">
                  <c:v>Буздякский район</c:v>
                </c:pt>
                <c:pt idx="29">
                  <c:v>Дюртюлинский район</c:v>
                </c:pt>
                <c:pt idx="30">
                  <c:v>Белокатайский район</c:v>
                </c:pt>
                <c:pt idx="31">
                  <c:v>г.Кумертау</c:v>
                </c:pt>
                <c:pt idx="32">
                  <c:v>Гафурийский район</c:v>
                </c:pt>
                <c:pt idx="33">
                  <c:v>Аургазинский район</c:v>
                </c:pt>
                <c:pt idx="34">
                  <c:v>Зилаирский район</c:v>
                </c:pt>
                <c:pt idx="35">
                  <c:v>Янаульский район </c:v>
                </c:pt>
                <c:pt idx="36">
                  <c:v>Мелеузовский район </c:v>
                </c:pt>
                <c:pt idx="37">
                  <c:v>Кигинский район</c:v>
                </c:pt>
                <c:pt idx="38">
                  <c:v>г. Октябрьский </c:v>
                </c:pt>
                <c:pt idx="39">
                  <c:v>Баймакский район</c:v>
                </c:pt>
                <c:pt idx="40">
                  <c:v>город Нефтекамск</c:v>
                </c:pt>
                <c:pt idx="41">
                  <c:v>Туймазинский район</c:v>
                </c:pt>
                <c:pt idx="42">
                  <c:v>Бирский район</c:v>
                </c:pt>
                <c:pt idx="43">
                  <c:v>Абзелиловский район</c:v>
                </c:pt>
                <c:pt idx="44">
                  <c:v>Давлекановский район</c:v>
                </c:pt>
                <c:pt idx="45">
                  <c:v>Краснокамский район</c:v>
                </c:pt>
                <c:pt idx="46">
                  <c:v>Кугарчинский район</c:v>
                </c:pt>
                <c:pt idx="47">
                  <c:v>Чекмагушский район</c:v>
                </c:pt>
                <c:pt idx="48">
                  <c:v>Белорецкий район</c:v>
                </c:pt>
                <c:pt idx="49">
                  <c:v>г. Уфа (Калининский район)</c:v>
                </c:pt>
                <c:pt idx="50">
                  <c:v>Миякинский район</c:v>
                </c:pt>
                <c:pt idx="51">
                  <c:v>Белебеевский район</c:v>
                </c:pt>
                <c:pt idx="52">
                  <c:v>г. Уфа (Демский район)</c:v>
                </c:pt>
                <c:pt idx="53">
                  <c:v>Куюргазинский район</c:v>
                </c:pt>
                <c:pt idx="54">
                  <c:v>Благовещенский район</c:v>
                </c:pt>
                <c:pt idx="55">
                  <c:v>Калтасинский район</c:v>
                </c:pt>
                <c:pt idx="56">
                  <c:v>Салаватский район</c:v>
                </c:pt>
                <c:pt idx="57">
                  <c:v>город Стерлитамак</c:v>
                </c:pt>
                <c:pt idx="58">
                  <c:v>Татышлинский район</c:v>
                </c:pt>
                <c:pt idx="59">
                  <c:v>Мишкинский район</c:v>
                </c:pt>
                <c:pt idx="60">
                  <c:v>Федоровский район</c:v>
                </c:pt>
              </c:strCache>
            </c:strRef>
          </c:cat>
          <c:val>
            <c:numRef>
              <c:f>'Блок А вопрс 6'!$B$5:$B$65</c:f>
              <c:numCache>
                <c:formatCode>0.00</c:formatCode>
                <c:ptCount val="6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0.11</c:v>
                </c:pt>
                <c:pt idx="13">
                  <c:v>0.21</c:v>
                </c:pt>
                <c:pt idx="14">
                  <c:v>0.4</c:v>
                </c:pt>
                <c:pt idx="15">
                  <c:v>0.67</c:v>
                </c:pt>
                <c:pt idx="16">
                  <c:v>0.67</c:v>
                </c:pt>
                <c:pt idx="17">
                  <c:v>0.72</c:v>
                </c:pt>
                <c:pt idx="18">
                  <c:v>1</c:v>
                </c:pt>
                <c:pt idx="19">
                  <c:v>1</c:v>
                </c:pt>
                <c:pt idx="20">
                  <c:v>1.03</c:v>
                </c:pt>
                <c:pt idx="21">
                  <c:v>1.04</c:v>
                </c:pt>
                <c:pt idx="22">
                  <c:v>1.1599999999999999</c:v>
                </c:pt>
                <c:pt idx="23">
                  <c:v>1.23</c:v>
                </c:pt>
                <c:pt idx="24">
                  <c:v>1.25</c:v>
                </c:pt>
                <c:pt idx="25">
                  <c:v>1.25</c:v>
                </c:pt>
                <c:pt idx="26">
                  <c:v>1.28</c:v>
                </c:pt>
                <c:pt idx="27">
                  <c:v>1.33</c:v>
                </c:pt>
                <c:pt idx="28">
                  <c:v>1.38</c:v>
                </c:pt>
                <c:pt idx="29">
                  <c:v>1.5</c:v>
                </c:pt>
                <c:pt idx="30">
                  <c:v>1.63</c:v>
                </c:pt>
                <c:pt idx="31">
                  <c:v>1.82</c:v>
                </c:pt>
                <c:pt idx="32">
                  <c:v>1.92</c:v>
                </c:pt>
                <c:pt idx="33">
                  <c:v>2</c:v>
                </c:pt>
                <c:pt idx="34">
                  <c:v>2</c:v>
                </c:pt>
                <c:pt idx="35">
                  <c:v>2.06</c:v>
                </c:pt>
                <c:pt idx="36">
                  <c:v>2.2000000000000002</c:v>
                </c:pt>
                <c:pt idx="37">
                  <c:v>2.38</c:v>
                </c:pt>
                <c:pt idx="38">
                  <c:v>2.41</c:v>
                </c:pt>
                <c:pt idx="39">
                  <c:v>2.5</c:v>
                </c:pt>
                <c:pt idx="40">
                  <c:v>2.56</c:v>
                </c:pt>
                <c:pt idx="41">
                  <c:v>2.56</c:v>
                </c:pt>
                <c:pt idx="42">
                  <c:v>2.63</c:v>
                </c:pt>
                <c:pt idx="43">
                  <c:v>2.67</c:v>
                </c:pt>
                <c:pt idx="44">
                  <c:v>2.67</c:v>
                </c:pt>
                <c:pt idx="45">
                  <c:v>2.67</c:v>
                </c:pt>
                <c:pt idx="46">
                  <c:v>2.67</c:v>
                </c:pt>
                <c:pt idx="47">
                  <c:v>2.75</c:v>
                </c:pt>
                <c:pt idx="48">
                  <c:v>3</c:v>
                </c:pt>
                <c:pt idx="49">
                  <c:v>3</c:v>
                </c:pt>
                <c:pt idx="50">
                  <c:v>3.19</c:v>
                </c:pt>
                <c:pt idx="51">
                  <c:v>3.22</c:v>
                </c:pt>
                <c:pt idx="52">
                  <c:v>3.63</c:v>
                </c:pt>
                <c:pt idx="53">
                  <c:v>3.65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</c:numCache>
            </c:numRef>
          </c:val>
        </c:ser>
        <c:ser>
          <c:idx val="1"/>
          <c:order val="1"/>
          <c:tx>
            <c:strRef>
              <c:f>'Блок А вопрс 6'!$C$4</c:f>
              <c:strCache>
                <c:ptCount val="1"/>
                <c:pt idx="0">
                  <c:v>Экспертная оценка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'Блок А вопрс 6'!$A$5:$A$65</c:f>
              <c:strCache>
                <c:ptCount val="61"/>
                <c:pt idx="0">
                  <c:v>Балтачевский район</c:v>
                </c:pt>
                <c:pt idx="1">
                  <c:v>Бижбулякский район</c:v>
                </c:pt>
                <c:pt idx="2">
                  <c:v>Ермекеевский район</c:v>
                </c:pt>
                <c:pt idx="3">
                  <c:v>Зианчуринский район</c:v>
                </c:pt>
                <c:pt idx="4">
                  <c:v>Нуримановский район</c:v>
                </c:pt>
                <c:pt idx="5">
                  <c:v>Караидельский район </c:v>
                </c:pt>
                <c:pt idx="6">
                  <c:v>город Сибай</c:v>
                </c:pt>
                <c:pt idx="7">
                  <c:v>Стерлитамакский район</c:v>
                </c:pt>
                <c:pt idx="8">
                  <c:v>г. Уфа (Кировский  район)</c:v>
                </c:pt>
                <c:pt idx="9">
                  <c:v>Учалинский район</c:v>
                </c:pt>
                <c:pt idx="10">
                  <c:v>Хайбуллинский район</c:v>
                </c:pt>
                <c:pt idx="11">
                  <c:v>Шаранский район</c:v>
                </c:pt>
                <c:pt idx="12">
                  <c:v>Ишимбайский район</c:v>
                </c:pt>
                <c:pt idx="13">
                  <c:v>город Салават</c:v>
                </c:pt>
                <c:pt idx="14">
                  <c:v>Илишевский район</c:v>
                </c:pt>
                <c:pt idx="15">
                  <c:v>Дуванский район</c:v>
                </c:pt>
                <c:pt idx="16">
                  <c:v>Кушнаренковский район</c:v>
                </c:pt>
                <c:pt idx="17">
                  <c:v>г. Уфа (Октябрьский район)</c:v>
                </c:pt>
                <c:pt idx="18">
                  <c:v>Благоварский район</c:v>
                </c:pt>
                <c:pt idx="19">
                  <c:v>Бураевский район</c:v>
                </c:pt>
                <c:pt idx="20">
                  <c:v>г. Уфа (Орджоникидзевский район)</c:v>
                </c:pt>
                <c:pt idx="21">
                  <c:v>Стерлибашевский район</c:v>
                </c:pt>
                <c:pt idx="22">
                  <c:v>Уфимский район</c:v>
                </c:pt>
                <c:pt idx="23">
                  <c:v>Бурзянский район </c:v>
                </c:pt>
                <c:pt idx="24">
                  <c:v>Аскинский район</c:v>
                </c:pt>
                <c:pt idx="25">
                  <c:v>Кармаскалинский район</c:v>
                </c:pt>
                <c:pt idx="26">
                  <c:v>г. Уфа (Советский район)</c:v>
                </c:pt>
                <c:pt idx="27">
                  <c:v>Альшеевский район </c:v>
                </c:pt>
                <c:pt idx="28">
                  <c:v>Буздякский район</c:v>
                </c:pt>
                <c:pt idx="29">
                  <c:v>Дюртюлинский район</c:v>
                </c:pt>
                <c:pt idx="30">
                  <c:v>Белокатайский район</c:v>
                </c:pt>
                <c:pt idx="31">
                  <c:v>г.Кумертау</c:v>
                </c:pt>
                <c:pt idx="32">
                  <c:v>Гафурийский район</c:v>
                </c:pt>
                <c:pt idx="33">
                  <c:v>Аургазинский район</c:v>
                </c:pt>
                <c:pt idx="34">
                  <c:v>Зилаирский район</c:v>
                </c:pt>
                <c:pt idx="35">
                  <c:v>Янаульский район </c:v>
                </c:pt>
                <c:pt idx="36">
                  <c:v>Мелеузовский район </c:v>
                </c:pt>
                <c:pt idx="37">
                  <c:v>Кигинский район</c:v>
                </c:pt>
                <c:pt idx="38">
                  <c:v>г. Октябрьский </c:v>
                </c:pt>
                <c:pt idx="39">
                  <c:v>Баймакский район</c:v>
                </c:pt>
                <c:pt idx="40">
                  <c:v>город Нефтекамск</c:v>
                </c:pt>
                <c:pt idx="41">
                  <c:v>Туймазинский район</c:v>
                </c:pt>
                <c:pt idx="42">
                  <c:v>Бирский район</c:v>
                </c:pt>
                <c:pt idx="43">
                  <c:v>Абзелиловский район</c:v>
                </c:pt>
                <c:pt idx="44">
                  <c:v>Давлекановский район</c:v>
                </c:pt>
                <c:pt idx="45">
                  <c:v>Краснокамский район</c:v>
                </c:pt>
                <c:pt idx="46">
                  <c:v>Кугарчинский район</c:v>
                </c:pt>
                <c:pt idx="47">
                  <c:v>Чекмагушский район</c:v>
                </c:pt>
                <c:pt idx="48">
                  <c:v>Белорецкий район</c:v>
                </c:pt>
                <c:pt idx="49">
                  <c:v>г. Уфа (Калининский район)</c:v>
                </c:pt>
                <c:pt idx="50">
                  <c:v>Миякинский район</c:v>
                </c:pt>
                <c:pt idx="51">
                  <c:v>Белебеевский район</c:v>
                </c:pt>
                <c:pt idx="52">
                  <c:v>г. Уфа (Демский район)</c:v>
                </c:pt>
                <c:pt idx="53">
                  <c:v>Куюргазинский район</c:v>
                </c:pt>
                <c:pt idx="54">
                  <c:v>Благовещенский район</c:v>
                </c:pt>
                <c:pt idx="55">
                  <c:v>Калтасинский район</c:v>
                </c:pt>
                <c:pt idx="56">
                  <c:v>Салаватский район</c:v>
                </c:pt>
                <c:pt idx="57">
                  <c:v>город Стерлитамак</c:v>
                </c:pt>
                <c:pt idx="58">
                  <c:v>Татышлинский район</c:v>
                </c:pt>
                <c:pt idx="59">
                  <c:v>Мишкинский район</c:v>
                </c:pt>
                <c:pt idx="60">
                  <c:v>Федоровский район</c:v>
                </c:pt>
              </c:strCache>
            </c:strRef>
          </c:cat>
          <c:val>
            <c:numRef>
              <c:f>'Блок А вопрс 6'!$C$5:$C$65</c:f>
              <c:numCache>
                <c:formatCode>0.00</c:formatCode>
                <c:ptCount val="6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2.67</c:v>
                </c:pt>
                <c:pt idx="6">
                  <c:v>2</c:v>
                </c:pt>
                <c:pt idx="7">
                  <c:v>0.19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5</c:v>
                </c:pt>
                <c:pt idx="14">
                  <c:v>0</c:v>
                </c:pt>
                <c:pt idx="15">
                  <c:v>0.8</c:v>
                </c:pt>
                <c:pt idx="16">
                  <c:v>0</c:v>
                </c:pt>
                <c:pt idx="17">
                  <c:v>3</c:v>
                </c:pt>
                <c:pt idx="18">
                  <c:v>3.67</c:v>
                </c:pt>
                <c:pt idx="19">
                  <c:v>4</c:v>
                </c:pt>
                <c:pt idx="20">
                  <c:v>1.5</c:v>
                </c:pt>
                <c:pt idx="21">
                  <c:v>2.13</c:v>
                </c:pt>
                <c:pt idx="22">
                  <c:v>2.56</c:v>
                </c:pt>
                <c:pt idx="23">
                  <c:v>0.5</c:v>
                </c:pt>
                <c:pt idx="24">
                  <c:v>0</c:v>
                </c:pt>
                <c:pt idx="25">
                  <c:v>1.33</c:v>
                </c:pt>
                <c:pt idx="26">
                  <c:v>0.95</c:v>
                </c:pt>
                <c:pt idx="27">
                  <c:v>0.5</c:v>
                </c:pt>
                <c:pt idx="28">
                  <c:v>0.5</c:v>
                </c:pt>
                <c:pt idx="29">
                  <c:v>0</c:v>
                </c:pt>
                <c:pt idx="30">
                  <c:v>0.5</c:v>
                </c:pt>
                <c:pt idx="31">
                  <c:v>3.17</c:v>
                </c:pt>
                <c:pt idx="32">
                  <c:v>2</c:v>
                </c:pt>
                <c:pt idx="33">
                  <c:v>2</c:v>
                </c:pt>
                <c:pt idx="34">
                  <c:v>2.2200000000000002</c:v>
                </c:pt>
                <c:pt idx="35">
                  <c:v>2.08</c:v>
                </c:pt>
                <c:pt idx="36">
                  <c:v>3.08</c:v>
                </c:pt>
                <c:pt idx="37">
                  <c:v>1</c:v>
                </c:pt>
                <c:pt idx="38">
                  <c:v>2.94</c:v>
                </c:pt>
                <c:pt idx="39">
                  <c:v>2.15</c:v>
                </c:pt>
                <c:pt idx="40">
                  <c:v>2.84</c:v>
                </c:pt>
                <c:pt idx="41">
                  <c:v>2</c:v>
                </c:pt>
                <c:pt idx="42">
                  <c:v>3</c:v>
                </c:pt>
                <c:pt idx="43">
                  <c:v>0</c:v>
                </c:pt>
                <c:pt idx="44">
                  <c:v>2.67</c:v>
                </c:pt>
                <c:pt idx="45">
                  <c:v>4</c:v>
                </c:pt>
                <c:pt idx="46">
                  <c:v>0</c:v>
                </c:pt>
                <c:pt idx="47">
                  <c:v>1.67</c:v>
                </c:pt>
                <c:pt idx="48">
                  <c:v>0</c:v>
                </c:pt>
                <c:pt idx="49">
                  <c:v>3</c:v>
                </c:pt>
                <c:pt idx="50">
                  <c:v>3.25</c:v>
                </c:pt>
                <c:pt idx="51">
                  <c:v>3.5</c:v>
                </c:pt>
                <c:pt idx="52">
                  <c:v>3.89</c:v>
                </c:pt>
                <c:pt idx="53">
                  <c:v>0.75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</c:numCache>
            </c:numRef>
          </c:val>
        </c:ser>
        <c:ser>
          <c:idx val="2"/>
          <c:order val="2"/>
          <c:tx>
            <c:strRef>
              <c:f>'Блок А вопрс 6'!$D$4</c:f>
              <c:strCache>
                <c:ptCount val="1"/>
                <c:pt idx="0">
                  <c:v>Индекс расхождения между внутренней оценкой ДОО и экспертной оценкой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'Блок А вопрс 6'!$A$5:$A$65</c:f>
              <c:strCache>
                <c:ptCount val="61"/>
                <c:pt idx="0">
                  <c:v>Балтачевский район</c:v>
                </c:pt>
                <c:pt idx="1">
                  <c:v>Бижбулякский район</c:v>
                </c:pt>
                <c:pt idx="2">
                  <c:v>Ермекеевский район</c:v>
                </c:pt>
                <c:pt idx="3">
                  <c:v>Зианчуринский район</c:v>
                </c:pt>
                <c:pt idx="4">
                  <c:v>Нуримановский район</c:v>
                </c:pt>
                <c:pt idx="5">
                  <c:v>Караидельский район </c:v>
                </c:pt>
                <c:pt idx="6">
                  <c:v>город Сибай</c:v>
                </c:pt>
                <c:pt idx="7">
                  <c:v>Стерлитамакский район</c:v>
                </c:pt>
                <c:pt idx="8">
                  <c:v>г. Уфа (Кировский  район)</c:v>
                </c:pt>
                <c:pt idx="9">
                  <c:v>Учалинский район</c:v>
                </c:pt>
                <c:pt idx="10">
                  <c:v>Хайбуллинский район</c:v>
                </c:pt>
                <c:pt idx="11">
                  <c:v>Шаранский район</c:v>
                </c:pt>
                <c:pt idx="12">
                  <c:v>Ишимбайский район</c:v>
                </c:pt>
                <c:pt idx="13">
                  <c:v>город Салават</c:v>
                </c:pt>
                <c:pt idx="14">
                  <c:v>Илишевский район</c:v>
                </c:pt>
                <c:pt idx="15">
                  <c:v>Дуванский район</c:v>
                </c:pt>
                <c:pt idx="16">
                  <c:v>Кушнаренковский район</c:v>
                </c:pt>
                <c:pt idx="17">
                  <c:v>г. Уфа (Октябрьский район)</c:v>
                </c:pt>
                <c:pt idx="18">
                  <c:v>Благоварский район</c:v>
                </c:pt>
                <c:pt idx="19">
                  <c:v>Бураевский район</c:v>
                </c:pt>
                <c:pt idx="20">
                  <c:v>г. Уфа (Орджоникидзевский район)</c:v>
                </c:pt>
                <c:pt idx="21">
                  <c:v>Стерлибашевский район</c:v>
                </c:pt>
                <c:pt idx="22">
                  <c:v>Уфимский район</c:v>
                </c:pt>
                <c:pt idx="23">
                  <c:v>Бурзянский район </c:v>
                </c:pt>
                <c:pt idx="24">
                  <c:v>Аскинский район</c:v>
                </c:pt>
                <c:pt idx="25">
                  <c:v>Кармаскалинский район</c:v>
                </c:pt>
                <c:pt idx="26">
                  <c:v>г. Уфа (Советский район)</c:v>
                </c:pt>
                <c:pt idx="27">
                  <c:v>Альшеевский район </c:v>
                </c:pt>
                <c:pt idx="28">
                  <c:v>Буздякский район</c:v>
                </c:pt>
                <c:pt idx="29">
                  <c:v>Дюртюлинский район</c:v>
                </c:pt>
                <c:pt idx="30">
                  <c:v>Белокатайский район</c:v>
                </c:pt>
                <c:pt idx="31">
                  <c:v>г.Кумертау</c:v>
                </c:pt>
                <c:pt idx="32">
                  <c:v>Гафурийский район</c:v>
                </c:pt>
                <c:pt idx="33">
                  <c:v>Аургазинский район</c:v>
                </c:pt>
                <c:pt idx="34">
                  <c:v>Зилаирский район</c:v>
                </c:pt>
                <c:pt idx="35">
                  <c:v>Янаульский район </c:v>
                </c:pt>
                <c:pt idx="36">
                  <c:v>Мелеузовский район </c:v>
                </c:pt>
                <c:pt idx="37">
                  <c:v>Кигинский район</c:v>
                </c:pt>
                <c:pt idx="38">
                  <c:v>г. Октябрьский </c:v>
                </c:pt>
                <c:pt idx="39">
                  <c:v>Баймакский район</c:v>
                </c:pt>
                <c:pt idx="40">
                  <c:v>город Нефтекамск</c:v>
                </c:pt>
                <c:pt idx="41">
                  <c:v>Туймазинский район</c:v>
                </c:pt>
                <c:pt idx="42">
                  <c:v>Бирский район</c:v>
                </c:pt>
                <c:pt idx="43">
                  <c:v>Абзелиловский район</c:v>
                </c:pt>
                <c:pt idx="44">
                  <c:v>Давлекановский район</c:v>
                </c:pt>
                <c:pt idx="45">
                  <c:v>Краснокамский район</c:v>
                </c:pt>
                <c:pt idx="46">
                  <c:v>Кугарчинский район</c:v>
                </c:pt>
                <c:pt idx="47">
                  <c:v>Чекмагушский район</c:v>
                </c:pt>
                <c:pt idx="48">
                  <c:v>Белорецкий район</c:v>
                </c:pt>
                <c:pt idx="49">
                  <c:v>г. Уфа (Калининский район)</c:v>
                </c:pt>
                <c:pt idx="50">
                  <c:v>Миякинский район</c:v>
                </c:pt>
                <c:pt idx="51">
                  <c:v>Белебеевский район</c:v>
                </c:pt>
                <c:pt idx="52">
                  <c:v>г. Уфа (Демский район)</c:v>
                </c:pt>
                <c:pt idx="53">
                  <c:v>Куюргазинский район</c:v>
                </c:pt>
                <c:pt idx="54">
                  <c:v>Благовещенский район</c:v>
                </c:pt>
                <c:pt idx="55">
                  <c:v>Калтасинский район</c:v>
                </c:pt>
                <c:pt idx="56">
                  <c:v>Салаватский район</c:v>
                </c:pt>
                <c:pt idx="57">
                  <c:v>город Стерлитамак</c:v>
                </c:pt>
                <c:pt idx="58">
                  <c:v>Татышлинский район</c:v>
                </c:pt>
                <c:pt idx="59">
                  <c:v>Мишкинский район</c:v>
                </c:pt>
                <c:pt idx="60">
                  <c:v>Федоровский район</c:v>
                </c:pt>
              </c:strCache>
            </c:strRef>
          </c:cat>
          <c:val>
            <c:numRef>
              <c:f>'Блок А вопрс 6'!$D$5:$D$65</c:f>
              <c:numCache>
                <c:formatCode>0.00</c:formatCode>
                <c:ptCount val="6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-2.67</c:v>
                </c:pt>
                <c:pt idx="6">
                  <c:v>-2</c:v>
                </c:pt>
                <c:pt idx="7">
                  <c:v>-0.19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0.11</c:v>
                </c:pt>
                <c:pt idx="13">
                  <c:v>-4.79</c:v>
                </c:pt>
                <c:pt idx="14">
                  <c:v>0.4</c:v>
                </c:pt>
                <c:pt idx="15">
                  <c:v>-0.13</c:v>
                </c:pt>
                <c:pt idx="16">
                  <c:v>0.67</c:v>
                </c:pt>
                <c:pt idx="17">
                  <c:v>-2.2800000000000002</c:v>
                </c:pt>
                <c:pt idx="18">
                  <c:v>-2.67</c:v>
                </c:pt>
                <c:pt idx="19">
                  <c:v>-3</c:v>
                </c:pt>
                <c:pt idx="20">
                  <c:v>-0.47</c:v>
                </c:pt>
                <c:pt idx="21">
                  <c:v>-1.0899999999999999</c:v>
                </c:pt>
                <c:pt idx="22">
                  <c:v>-1.4000000000000001</c:v>
                </c:pt>
                <c:pt idx="23">
                  <c:v>0.73</c:v>
                </c:pt>
                <c:pt idx="24">
                  <c:v>1.25</c:v>
                </c:pt>
                <c:pt idx="25">
                  <c:v>-8.0000000000000071E-2</c:v>
                </c:pt>
                <c:pt idx="26">
                  <c:v>0.33000000000000007</c:v>
                </c:pt>
                <c:pt idx="27">
                  <c:v>0.83000000000000007</c:v>
                </c:pt>
                <c:pt idx="28">
                  <c:v>0.87999999999999989</c:v>
                </c:pt>
                <c:pt idx="29">
                  <c:v>1.5</c:v>
                </c:pt>
                <c:pt idx="30">
                  <c:v>1.1299999999999999</c:v>
                </c:pt>
                <c:pt idx="31">
                  <c:v>-1.3499999999999999</c:v>
                </c:pt>
                <c:pt idx="32">
                  <c:v>-8.0000000000000071E-2</c:v>
                </c:pt>
                <c:pt idx="33">
                  <c:v>0</c:v>
                </c:pt>
                <c:pt idx="34">
                  <c:v>-0.2200000000000002</c:v>
                </c:pt>
                <c:pt idx="35">
                  <c:v>-2.0000000000000018E-2</c:v>
                </c:pt>
                <c:pt idx="36">
                  <c:v>-0.87999999999999989</c:v>
                </c:pt>
                <c:pt idx="37">
                  <c:v>1.38</c:v>
                </c:pt>
                <c:pt idx="38">
                  <c:v>-0.5299999999999998</c:v>
                </c:pt>
                <c:pt idx="39">
                  <c:v>0.35000000000000009</c:v>
                </c:pt>
                <c:pt idx="40">
                  <c:v>-0.2799999999999998</c:v>
                </c:pt>
                <c:pt idx="41">
                  <c:v>0.56000000000000005</c:v>
                </c:pt>
                <c:pt idx="42">
                  <c:v>-0.37000000000000011</c:v>
                </c:pt>
                <c:pt idx="43">
                  <c:v>2.67</c:v>
                </c:pt>
                <c:pt idx="44">
                  <c:v>0</c:v>
                </c:pt>
                <c:pt idx="45">
                  <c:v>-1.33</c:v>
                </c:pt>
                <c:pt idx="46">
                  <c:v>2.67</c:v>
                </c:pt>
                <c:pt idx="47">
                  <c:v>1.08</c:v>
                </c:pt>
                <c:pt idx="48">
                  <c:v>3</c:v>
                </c:pt>
                <c:pt idx="49">
                  <c:v>0</c:v>
                </c:pt>
                <c:pt idx="50">
                  <c:v>-6.0000000000000053E-2</c:v>
                </c:pt>
                <c:pt idx="51">
                  <c:v>-0.2799999999999998</c:v>
                </c:pt>
                <c:pt idx="52">
                  <c:v>-0.26000000000000023</c:v>
                </c:pt>
                <c:pt idx="53">
                  <c:v>2.9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0495872"/>
        <c:axId val="91656704"/>
        <c:axId val="0"/>
      </c:bar3DChart>
      <c:catAx>
        <c:axId val="1004958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91656704"/>
        <c:crosses val="autoZero"/>
        <c:auto val="1"/>
        <c:lblAlgn val="ctr"/>
        <c:lblOffset val="100"/>
        <c:noMultiLvlLbl val="0"/>
      </c:catAx>
      <c:valAx>
        <c:axId val="91656704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004958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6.7822828813064978E-2"/>
          <c:y val="0.9274276547817345"/>
          <c:w val="0.92743643044619417"/>
          <c:h val="7.0989501619447323E-2"/>
        </c:manualLayout>
      </c:layout>
      <c:overlay val="0"/>
      <c:txPr>
        <a:bodyPr/>
        <a:lstStyle/>
        <a:p>
          <a:pPr>
            <a:defRPr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400" b="1" i="0" baseline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мониторинга оценки качества взаимодествия с родителями по шкале исследования МКДО в  ДОО Республики Башкортостан</a:t>
            </a:r>
            <a:endParaRPr lang="ru-RU" sz="140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217539771814238E-2"/>
          <c:y val="0.11769715282141834"/>
          <c:w val="0.90833768546788796"/>
          <c:h val="0.7594209895900382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'Блок А вопрс 7'!$B$4</c:f>
              <c:strCache>
                <c:ptCount val="1"/>
                <c:pt idx="0">
                  <c:v>Внутренняя оценка</c:v>
                </c:pt>
              </c:strCache>
            </c:strRef>
          </c:tx>
          <c:invertIfNegative val="0"/>
          <c:cat>
            <c:strRef>
              <c:f>'Блок А вопрс 7'!$A$5:$A$65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г. Октябрьский </c:v>
                </c:pt>
                <c:pt idx="17">
                  <c:v>г. Уфа (Демский район)</c:v>
                </c:pt>
                <c:pt idx="18">
                  <c:v>г. Уфа (Калининский район)</c:v>
                </c:pt>
                <c:pt idx="19">
                  <c:v>г. Уфа (Кировский  район)</c:v>
                </c:pt>
                <c:pt idx="20">
                  <c:v>г. Уфа (Октябрьский район)</c:v>
                </c:pt>
                <c:pt idx="21">
                  <c:v>г. Уфа (Орджоникидзевский район)</c:v>
                </c:pt>
                <c:pt idx="22">
                  <c:v>г. Уфа (Советский район)</c:v>
                </c:pt>
                <c:pt idx="23">
                  <c:v>г.Кумертау</c:v>
                </c:pt>
                <c:pt idx="24">
                  <c:v>Гафурийский район</c:v>
                </c:pt>
                <c:pt idx="25">
                  <c:v>город Нефтекамск</c:v>
                </c:pt>
                <c:pt idx="26">
                  <c:v>город Салават</c:v>
                </c:pt>
                <c:pt idx="27">
                  <c:v>город Сибай</c:v>
                </c:pt>
                <c:pt idx="28">
                  <c:v>город Стерлитамак</c:v>
                </c:pt>
                <c:pt idx="29">
                  <c:v>Давлекановский район</c:v>
                </c:pt>
                <c:pt idx="30">
                  <c:v>Дуванский район</c:v>
                </c:pt>
                <c:pt idx="31">
                  <c:v>Дюртюлинский район</c:v>
                </c:pt>
                <c:pt idx="32">
                  <c:v>Ермекеевский район</c:v>
                </c:pt>
                <c:pt idx="33">
                  <c:v>Зианчуринский район</c:v>
                </c:pt>
                <c:pt idx="34">
                  <c:v>Зилаирский район</c:v>
                </c:pt>
                <c:pt idx="35">
                  <c:v>Илишевский район</c:v>
                </c:pt>
                <c:pt idx="36">
                  <c:v>Ишимбайский район</c:v>
                </c:pt>
                <c:pt idx="37">
                  <c:v>Калтасинский район</c:v>
                </c:pt>
                <c:pt idx="38">
                  <c:v>Караидельский район </c:v>
                </c:pt>
                <c:pt idx="39">
                  <c:v>Кармаскалинский район</c:v>
                </c:pt>
                <c:pt idx="40">
                  <c:v>Кигинский район</c:v>
                </c:pt>
                <c:pt idx="41">
                  <c:v>Краснокамский район</c:v>
                </c:pt>
                <c:pt idx="42">
                  <c:v>Кугарчинский район</c:v>
                </c:pt>
                <c:pt idx="43">
                  <c:v>Кушнаренковский район</c:v>
                </c:pt>
                <c:pt idx="44">
                  <c:v>Куюргазинский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Нуримановский район</c:v>
                </c:pt>
                <c:pt idx="49">
                  <c:v>Салаватский район</c:v>
                </c:pt>
                <c:pt idx="50">
                  <c:v>Стерлибашевский район</c:v>
                </c:pt>
                <c:pt idx="51">
                  <c:v>Стерлитамакский район</c:v>
                </c:pt>
                <c:pt idx="52">
                  <c:v>Татышлинский район</c:v>
                </c:pt>
                <c:pt idx="53">
                  <c:v>Туймазинский район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вопрс 7'!$B$5:$B$65</c:f>
              <c:numCache>
                <c:formatCode>0.00</c:formatCode>
                <c:ptCount val="61"/>
                <c:pt idx="0">
                  <c:v>3.27</c:v>
                </c:pt>
                <c:pt idx="1">
                  <c:v>2.62</c:v>
                </c:pt>
                <c:pt idx="2">
                  <c:v>4.74</c:v>
                </c:pt>
                <c:pt idx="3">
                  <c:v>1.56</c:v>
                </c:pt>
                <c:pt idx="4">
                  <c:v>3.13</c:v>
                </c:pt>
                <c:pt idx="5">
                  <c:v>3.66</c:v>
                </c:pt>
                <c:pt idx="6">
                  <c:v>3.13</c:v>
                </c:pt>
                <c:pt idx="7">
                  <c:v>2.58</c:v>
                </c:pt>
                <c:pt idx="8">
                  <c:v>2.37</c:v>
                </c:pt>
                <c:pt idx="9">
                  <c:v>1.78</c:v>
                </c:pt>
                <c:pt idx="10">
                  <c:v>2.79</c:v>
                </c:pt>
                <c:pt idx="11">
                  <c:v>3.94</c:v>
                </c:pt>
                <c:pt idx="12">
                  <c:v>3.33</c:v>
                </c:pt>
                <c:pt idx="13">
                  <c:v>3.45</c:v>
                </c:pt>
                <c:pt idx="14">
                  <c:v>2.67</c:v>
                </c:pt>
                <c:pt idx="15">
                  <c:v>2.78</c:v>
                </c:pt>
                <c:pt idx="16">
                  <c:v>3.01</c:v>
                </c:pt>
                <c:pt idx="17">
                  <c:v>4.63</c:v>
                </c:pt>
                <c:pt idx="18">
                  <c:v>2.73</c:v>
                </c:pt>
                <c:pt idx="19">
                  <c:v>3.58</c:v>
                </c:pt>
                <c:pt idx="20">
                  <c:v>3.23</c:v>
                </c:pt>
                <c:pt idx="21">
                  <c:v>2.69</c:v>
                </c:pt>
                <c:pt idx="22">
                  <c:v>2.44</c:v>
                </c:pt>
                <c:pt idx="23">
                  <c:v>2.37</c:v>
                </c:pt>
                <c:pt idx="24">
                  <c:v>3.03</c:v>
                </c:pt>
                <c:pt idx="25">
                  <c:v>2.83</c:v>
                </c:pt>
                <c:pt idx="26">
                  <c:v>2.83</c:v>
                </c:pt>
                <c:pt idx="27">
                  <c:v>3.67</c:v>
                </c:pt>
                <c:pt idx="28">
                  <c:v>2.06</c:v>
                </c:pt>
                <c:pt idx="29">
                  <c:v>2.76</c:v>
                </c:pt>
                <c:pt idx="30">
                  <c:v>2.1800000000000002</c:v>
                </c:pt>
                <c:pt idx="31">
                  <c:v>4.33</c:v>
                </c:pt>
                <c:pt idx="32">
                  <c:v>4.33</c:v>
                </c:pt>
                <c:pt idx="33">
                  <c:v>3.45</c:v>
                </c:pt>
                <c:pt idx="34">
                  <c:v>2.93</c:v>
                </c:pt>
                <c:pt idx="35">
                  <c:v>4.7699999999999996</c:v>
                </c:pt>
                <c:pt idx="36">
                  <c:v>2.2200000000000002</c:v>
                </c:pt>
                <c:pt idx="37">
                  <c:v>3.78</c:v>
                </c:pt>
                <c:pt idx="38">
                  <c:v>2</c:v>
                </c:pt>
                <c:pt idx="39">
                  <c:v>3</c:v>
                </c:pt>
                <c:pt idx="40">
                  <c:v>4.07</c:v>
                </c:pt>
                <c:pt idx="41">
                  <c:v>3</c:v>
                </c:pt>
                <c:pt idx="42">
                  <c:v>3.67</c:v>
                </c:pt>
                <c:pt idx="43">
                  <c:v>2.33</c:v>
                </c:pt>
                <c:pt idx="44">
                  <c:v>3.88</c:v>
                </c:pt>
                <c:pt idx="45">
                  <c:v>3.87</c:v>
                </c:pt>
                <c:pt idx="46">
                  <c:v>3.42</c:v>
                </c:pt>
                <c:pt idx="47">
                  <c:v>2.76</c:v>
                </c:pt>
                <c:pt idx="48">
                  <c:v>2.95</c:v>
                </c:pt>
                <c:pt idx="49">
                  <c:v>3</c:v>
                </c:pt>
                <c:pt idx="50">
                  <c:v>2.83</c:v>
                </c:pt>
                <c:pt idx="51">
                  <c:v>1.83</c:v>
                </c:pt>
                <c:pt idx="52">
                  <c:v>2.72</c:v>
                </c:pt>
                <c:pt idx="53">
                  <c:v>2.81</c:v>
                </c:pt>
                <c:pt idx="54">
                  <c:v>2.29</c:v>
                </c:pt>
                <c:pt idx="55">
                  <c:v>3.15</c:v>
                </c:pt>
                <c:pt idx="56">
                  <c:v>0.67</c:v>
                </c:pt>
                <c:pt idx="57">
                  <c:v>1.88</c:v>
                </c:pt>
                <c:pt idx="58">
                  <c:v>2.91</c:v>
                </c:pt>
                <c:pt idx="59">
                  <c:v>5</c:v>
                </c:pt>
                <c:pt idx="60">
                  <c:v>2.81</c:v>
                </c:pt>
              </c:numCache>
            </c:numRef>
          </c:val>
        </c:ser>
        <c:ser>
          <c:idx val="1"/>
          <c:order val="1"/>
          <c:tx>
            <c:strRef>
              <c:f>'Блок А вопрс 7'!$C$4</c:f>
              <c:strCache>
                <c:ptCount val="1"/>
                <c:pt idx="0">
                  <c:v>Экспертная оценка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'Блок А вопрс 7'!$A$5:$A$65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г. Октябрьский </c:v>
                </c:pt>
                <c:pt idx="17">
                  <c:v>г. Уфа (Демский район)</c:v>
                </c:pt>
                <c:pt idx="18">
                  <c:v>г. Уфа (Калининский район)</c:v>
                </c:pt>
                <c:pt idx="19">
                  <c:v>г. Уфа (Кировский  район)</c:v>
                </c:pt>
                <c:pt idx="20">
                  <c:v>г. Уфа (Октябрьский район)</c:v>
                </c:pt>
                <c:pt idx="21">
                  <c:v>г. Уфа (Орджоникидзевский район)</c:v>
                </c:pt>
                <c:pt idx="22">
                  <c:v>г. Уфа (Советский район)</c:v>
                </c:pt>
                <c:pt idx="23">
                  <c:v>г.Кумертау</c:v>
                </c:pt>
                <c:pt idx="24">
                  <c:v>Гафурийский район</c:v>
                </c:pt>
                <c:pt idx="25">
                  <c:v>город Нефтекамск</c:v>
                </c:pt>
                <c:pt idx="26">
                  <c:v>город Салават</c:v>
                </c:pt>
                <c:pt idx="27">
                  <c:v>город Сибай</c:v>
                </c:pt>
                <c:pt idx="28">
                  <c:v>город Стерлитамак</c:v>
                </c:pt>
                <c:pt idx="29">
                  <c:v>Давлекановский район</c:v>
                </c:pt>
                <c:pt idx="30">
                  <c:v>Дуванский район</c:v>
                </c:pt>
                <c:pt idx="31">
                  <c:v>Дюртюлинский район</c:v>
                </c:pt>
                <c:pt idx="32">
                  <c:v>Ермекеевский район</c:v>
                </c:pt>
                <c:pt idx="33">
                  <c:v>Зианчуринский район</c:v>
                </c:pt>
                <c:pt idx="34">
                  <c:v>Зилаирский район</c:v>
                </c:pt>
                <c:pt idx="35">
                  <c:v>Илишевский район</c:v>
                </c:pt>
                <c:pt idx="36">
                  <c:v>Ишимбайский район</c:v>
                </c:pt>
                <c:pt idx="37">
                  <c:v>Калтасинский район</c:v>
                </c:pt>
                <c:pt idx="38">
                  <c:v>Караидельский район </c:v>
                </c:pt>
                <c:pt idx="39">
                  <c:v>Кармаскалинский район</c:v>
                </c:pt>
                <c:pt idx="40">
                  <c:v>Кигинский район</c:v>
                </c:pt>
                <c:pt idx="41">
                  <c:v>Краснокамский район</c:v>
                </c:pt>
                <c:pt idx="42">
                  <c:v>Кугарчинский район</c:v>
                </c:pt>
                <c:pt idx="43">
                  <c:v>Кушнаренковский район</c:v>
                </c:pt>
                <c:pt idx="44">
                  <c:v>Куюргазинский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Нуримановский район</c:v>
                </c:pt>
                <c:pt idx="49">
                  <c:v>Салаватский район</c:v>
                </c:pt>
                <c:pt idx="50">
                  <c:v>Стерлибашевский район</c:v>
                </c:pt>
                <c:pt idx="51">
                  <c:v>Стерлитамакский район</c:v>
                </c:pt>
                <c:pt idx="52">
                  <c:v>Татышлинский район</c:v>
                </c:pt>
                <c:pt idx="53">
                  <c:v>Туймазинский район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вопрс 7'!$C$5:$C$65</c:f>
              <c:numCache>
                <c:formatCode>0.00</c:formatCode>
                <c:ptCount val="61"/>
                <c:pt idx="0">
                  <c:v>3.67</c:v>
                </c:pt>
                <c:pt idx="1">
                  <c:v>2.17</c:v>
                </c:pt>
                <c:pt idx="2">
                  <c:v>2.89</c:v>
                </c:pt>
                <c:pt idx="3">
                  <c:v>3</c:v>
                </c:pt>
                <c:pt idx="4">
                  <c:v>3.27</c:v>
                </c:pt>
                <c:pt idx="5">
                  <c:v>4.1100000000000003</c:v>
                </c:pt>
                <c:pt idx="6">
                  <c:v>3.08</c:v>
                </c:pt>
                <c:pt idx="7">
                  <c:v>2.33</c:v>
                </c:pt>
                <c:pt idx="8">
                  <c:v>2.33</c:v>
                </c:pt>
                <c:pt idx="9">
                  <c:v>2.33</c:v>
                </c:pt>
                <c:pt idx="10">
                  <c:v>2.67</c:v>
                </c:pt>
                <c:pt idx="11">
                  <c:v>4.17</c:v>
                </c:pt>
                <c:pt idx="12">
                  <c:v>3.33</c:v>
                </c:pt>
                <c:pt idx="13">
                  <c:v>3</c:v>
                </c:pt>
                <c:pt idx="14">
                  <c:v>5</c:v>
                </c:pt>
                <c:pt idx="15">
                  <c:v>0</c:v>
                </c:pt>
                <c:pt idx="16">
                  <c:v>3</c:v>
                </c:pt>
                <c:pt idx="17">
                  <c:v>4.42</c:v>
                </c:pt>
                <c:pt idx="18">
                  <c:v>2.83</c:v>
                </c:pt>
                <c:pt idx="19">
                  <c:v>3.67</c:v>
                </c:pt>
                <c:pt idx="20">
                  <c:v>3</c:v>
                </c:pt>
                <c:pt idx="21">
                  <c:v>2.0699999999999998</c:v>
                </c:pt>
                <c:pt idx="22">
                  <c:v>2.4</c:v>
                </c:pt>
                <c:pt idx="23">
                  <c:v>2.78</c:v>
                </c:pt>
                <c:pt idx="24">
                  <c:v>2.67</c:v>
                </c:pt>
                <c:pt idx="25">
                  <c:v>2.6</c:v>
                </c:pt>
                <c:pt idx="26">
                  <c:v>3.8</c:v>
                </c:pt>
                <c:pt idx="27">
                  <c:v>3.67</c:v>
                </c:pt>
                <c:pt idx="28">
                  <c:v>3</c:v>
                </c:pt>
                <c:pt idx="29">
                  <c:v>3</c:v>
                </c:pt>
                <c:pt idx="30">
                  <c:v>2</c:v>
                </c:pt>
                <c:pt idx="31">
                  <c:v>0</c:v>
                </c:pt>
                <c:pt idx="32">
                  <c:v>5</c:v>
                </c:pt>
                <c:pt idx="33">
                  <c:v>2.56</c:v>
                </c:pt>
                <c:pt idx="34">
                  <c:v>3.22</c:v>
                </c:pt>
                <c:pt idx="35">
                  <c:v>2.56</c:v>
                </c:pt>
                <c:pt idx="36">
                  <c:v>2</c:v>
                </c:pt>
                <c:pt idx="37">
                  <c:v>2</c:v>
                </c:pt>
                <c:pt idx="38">
                  <c:v>3</c:v>
                </c:pt>
                <c:pt idx="39">
                  <c:v>3</c:v>
                </c:pt>
                <c:pt idx="40">
                  <c:v>2.89</c:v>
                </c:pt>
                <c:pt idx="41">
                  <c:v>2.5499999999999998</c:v>
                </c:pt>
                <c:pt idx="42">
                  <c:v>3</c:v>
                </c:pt>
                <c:pt idx="43">
                  <c:v>0</c:v>
                </c:pt>
                <c:pt idx="44">
                  <c:v>2</c:v>
                </c:pt>
                <c:pt idx="45">
                  <c:v>3.33</c:v>
                </c:pt>
                <c:pt idx="46">
                  <c:v>2.67</c:v>
                </c:pt>
                <c:pt idx="47">
                  <c:v>2.93</c:v>
                </c:pt>
                <c:pt idx="48">
                  <c:v>1.73</c:v>
                </c:pt>
                <c:pt idx="49">
                  <c:v>3</c:v>
                </c:pt>
                <c:pt idx="50">
                  <c:v>2.83</c:v>
                </c:pt>
                <c:pt idx="51">
                  <c:v>1.92</c:v>
                </c:pt>
                <c:pt idx="52">
                  <c:v>2.67</c:v>
                </c:pt>
                <c:pt idx="53">
                  <c:v>2.48</c:v>
                </c:pt>
                <c:pt idx="54">
                  <c:v>3</c:v>
                </c:pt>
                <c:pt idx="55">
                  <c:v>2.5</c:v>
                </c:pt>
                <c:pt idx="56">
                  <c:v>3.67</c:v>
                </c:pt>
                <c:pt idx="57">
                  <c:v>1.78</c:v>
                </c:pt>
                <c:pt idx="58">
                  <c:v>2.78</c:v>
                </c:pt>
                <c:pt idx="59">
                  <c:v>5</c:v>
                </c:pt>
                <c:pt idx="60">
                  <c:v>2.75</c:v>
                </c:pt>
              </c:numCache>
            </c:numRef>
          </c:val>
        </c:ser>
        <c:ser>
          <c:idx val="2"/>
          <c:order val="2"/>
          <c:tx>
            <c:strRef>
              <c:f>'Блок А вопрс 7'!$D$4</c:f>
              <c:strCache>
                <c:ptCount val="1"/>
                <c:pt idx="0">
                  <c:v>Индекс расхождения между внутренней оценкой ДОО и экспертной оценкой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'Блок А вопрс 7'!$A$5:$A$65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г. Октябрьский </c:v>
                </c:pt>
                <c:pt idx="17">
                  <c:v>г. Уфа (Демский район)</c:v>
                </c:pt>
                <c:pt idx="18">
                  <c:v>г. Уфа (Калининский район)</c:v>
                </c:pt>
                <c:pt idx="19">
                  <c:v>г. Уфа (Кировский  район)</c:v>
                </c:pt>
                <c:pt idx="20">
                  <c:v>г. Уфа (Октябрьский район)</c:v>
                </c:pt>
                <c:pt idx="21">
                  <c:v>г. Уфа (Орджоникидзевский район)</c:v>
                </c:pt>
                <c:pt idx="22">
                  <c:v>г. Уфа (Советский район)</c:v>
                </c:pt>
                <c:pt idx="23">
                  <c:v>г.Кумертау</c:v>
                </c:pt>
                <c:pt idx="24">
                  <c:v>Гафурийский район</c:v>
                </c:pt>
                <c:pt idx="25">
                  <c:v>город Нефтекамск</c:v>
                </c:pt>
                <c:pt idx="26">
                  <c:v>город Салават</c:v>
                </c:pt>
                <c:pt idx="27">
                  <c:v>город Сибай</c:v>
                </c:pt>
                <c:pt idx="28">
                  <c:v>город Стерлитамак</c:v>
                </c:pt>
                <c:pt idx="29">
                  <c:v>Давлекановский район</c:v>
                </c:pt>
                <c:pt idx="30">
                  <c:v>Дуванский район</c:v>
                </c:pt>
                <c:pt idx="31">
                  <c:v>Дюртюлинский район</c:v>
                </c:pt>
                <c:pt idx="32">
                  <c:v>Ермекеевский район</c:v>
                </c:pt>
                <c:pt idx="33">
                  <c:v>Зианчуринский район</c:v>
                </c:pt>
                <c:pt idx="34">
                  <c:v>Зилаирский район</c:v>
                </c:pt>
                <c:pt idx="35">
                  <c:v>Илишевский район</c:v>
                </c:pt>
                <c:pt idx="36">
                  <c:v>Ишимбайский район</c:v>
                </c:pt>
                <c:pt idx="37">
                  <c:v>Калтасинский район</c:v>
                </c:pt>
                <c:pt idx="38">
                  <c:v>Караидельский район </c:v>
                </c:pt>
                <c:pt idx="39">
                  <c:v>Кармаскалинский район</c:v>
                </c:pt>
                <c:pt idx="40">
                  <c:v>Кигинский район</c:v>
                </c:pt>
                <c:pt idx="41">
                  <c:v>Краснокамский район</c:v>
                </c:pt>
                <c:pt idx="42">
                  <c:v>Кугарчинский район</c:v>
                </c:pt>
                <c:pt idx="43">
                  <c:v>Кушнаренковский район</c:v>
                </c:pt>
                <c:pt idx="44">
                  <c:v>Куюргазинский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Нуримановский район</c:v>
                </c:pt>
                <c:pt idx="49">
                  <c:v>Салаватский район</c:v>
                </c:pt>
                <c:pt idx="50">
                  <c:v>Стерлибашевский район</c:v>
                </c:pt>
                <c:pt idx="51">
                  <c:v>Стерлитамакский район</c:v>
                </c:pt>
                <c:pt idx="52">
                  <c:v>Татышлинский район</c:v>
                </c:pt>
                <c:pt idx="53">
                  <c:v>Туймазинский район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вопрс 7'!$D$5:$D$65</c:f>
              <c:numCache>
                <c:formatCode>0.00</c:formatCode>
                <c:ptCount val="61"/>
                <c:pt idx="0">
                  <c:v>-0.39999999999999991</c:v>
                </c:pt>
                <c:pt idx="1">
                  <c:v>0.45000000000000018</c:v>
                </c:pt>
                <c:pt idx="2">
                  <c:v>1.85</c:v>
                </c:pt>
                <c:pt idx="3">
                  <c:v>-1.44</c:v>
                </c:pt>
                <c:pt idx="4">
                  <c:v>-0.14000000000000012</c:v>
                </c:pt>
                <c:pt idx="5">
                  <c:v>-0.45000000000000018</c:v>
                </c:pt>
                <c:pt idx="6">
                  <c:v>4.9999999999999822E-2</c:v>
                </c:pt>
                <c:pt idx="7">
                  <c:v>0.25</c:v>
                </c:pt>
                <c:pt idx="8">
                  <c:v>4.0000000000000036E-2</c:v>
                </c:pt>
                <c:pt idx="9">
                  <c:v>-0.55000000000000004</c:v>
                </c:pt>
                <c:pt idx="10">
                  <c:v>0.12000000000000011</c:v>
                </c:pt>
                <c:pt idx="11">
                  <c:v>-0.22999999999999998</c:v>
                </c:pt>
                <c:pt idx="12">
                  <c:v>0</c:v>
                </c:pt>
                <c:pt idx="13">
                  <c:v>0.45000000000000018</c:v>
                </c:pt>
                <c:pt idx="14">
                  <c:v>-2.33</c:v>
                </c:pt>
                <c:pt idx="15">
                  <c:v>2.78</c:v>
                </c:pt>
                <c:pt idx="16">
                  <c:v>9.9999999999997868E-3</c:v>
                </c:pt>
                <c:pt idx="17">
                  <c:v>0.20999999999999996</c:v>
                </c:pt>
                <c:pt idx="18">
                  <c:v>-0.10000000000000009</c:v>
                </c:pt>
                <c:pt idx="19">
                  <c:v>-8.9999999999999858E-2</c:v>
                </c:pt>
                <c:pt idx="20">
                  <c:v>0.22999999999999998</c:v>
                </c:pt>
                <c:pt idx="21">
                  <c:v>0.62000000000000011</c:v>
                </c:pt>
                <c:pt idx="22">
                  <c:v>4.0000000000000036E-2</c:v>
                </c:pt>
                <c:pt idx="23">
                  <c:v>-0.4099999999999997</c:v>
                </c:pt>
                <c:pt idx="24">
                  <c:v>0.35999999999999988</c:v>
                </c:pt>
                <c:pt idx="25">
                  <c:v>0.22999999999999998</c:v>
                </c:pt>
                <c:pt idx="26">
                  <c:v>-0.96999999999999975</c:v>
                </c:pt>
                <c:pt idx="27">
                  <c:v>0</c:v>
                </c:pt>
                <c:pt idx="28">
                  <c:v>-0.94</c:v>
                </c:pt>
                <c:pt idx="29">
                  <c:v>-0.24000000000000021</c:v>
                </c:pt>
                <c:pt idx="30">
                  <c:v>0.18000000000000016</c:v>
                </c:pt>
                <c:pt idx="31">
                  <c:v>4.33</c:v>
                </c:pt>
                <c:pt idx="32">
                  <c:v>-0.66999999999999993</c:v>
                </c:pt>
                <c:pt idx="33">
                  <c:v>0.89000000000000012</c:v>
                </c:pt>
                <c:pt idx="34">
                  <c:v>-0.29000000000000004</c:v>
                </c:pt>
                <c:pt idx="35">
                  <c:v>2.2099999999999995</c:v>
                </c:pt>
                <c:pt idx="36">
                  <c:v>0.2200000000000002</c:v>
                </c:pt>
                <c:pt idx="37">
                  <c:v>1.7799999999999998</c:v>
                </c:pt>
                <c:pt idx="38">
                  <c:v>-1</c:v>
                </c:pt>
                <c:pt idx="39">
                  <c:v>0</c:v>
                </c:pt>
                <c:pt idx="40">
                  <c:v>1.1800000000000002</c:v>
                </c:pt>
                <c:pt idx="41">
                  <c:v>0.45000000000000018</c:v>
                </c:pt>
                <c:pt idx="42">
                  <c:v>0.66999999999999993</c:v>
                </c:pt>
                <c:pt idx="43">
                  <c:v>2.33</c:v>
                </c:pt>
                <c:pt idx="44">
                  <c:v>1.88</c:v>
                </c:pt>
                <c:pt idx="45">
                  <c:v>0.54</c:v>
                </c:pt>
                <c:pt idx="46">
                  <c:v>0.75</c:v>
                </c:pt>
                <c:pt idx="47">
                  <c:v>-0.17000000000000037</c:v>
                </c:pt>
                <c:pt idx="48">
                  <c:v>1.2200000000000002</c:v>
                </c:pt>
                <c:pt idx="49">
                  <c:v>0</c:v>
                </c:pt>
                <c:pt idx="50">
                  <c:v>0</c:v>
                </c:pt>
                <c:pt idx="51">
                  <c:v>-8.9999999999999858E-2</c:v>
                </c:pt>
                <c:pt idx="52">
                  <c:v>5.0000000000000266E-2</c:v>
                </c:pt>
                <c:pt idx="53">
                  <c:v>0.33000000000000007</c:v>
                </c:pt>
                <c:pt idx="54">
                  <c:v>-0.71</c:v>
                </c:pt>
                <c:pt idx="55">
                  <c:v>0.64999999999999991</c:v>
                </c:pt>
                <c:pt idx="56">
                  <c:v>-3</c:v>
                </c:pt>
                <c:pt idx="57">
                  <c:v>9.9999999999999867E-2</c:v>
                </c:pt>
                <c:pt idx="58">
                  <c:v>0.13000000000000034</c:v>
                </c:pt>
                <c:pt idx="59">
                  <c:v>0</c:v>
                </c:pt>
                <c:pt idx="60">
                  <c:v>6.0000000000000053E-2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2079360"/>
        <c:axId val="92835200"/>
        <c:axId val="0"/>
      </c:bar3DChart>
      <c:catAx>
        <c:axId val="1120793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92835200"/>
        <c:crosses val="autoZero"/>
        <c:auto val="1"/>
        <c:lblAlgn val="ctr"/>
        <c:lblOffset val="100"/>
        <c:noMultiLvlLbl val="0"/>
      </c:catAx>
      <c:valAx>
        <c:axId val="92835200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crossAx val="1120793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3499250093738284E-3"/>
          <c:y val="0.90592019800401113"/>
          <c:w val="0.96854123145321136"/>
          <c:h val="9.375456723500647E-2"/>
        </c:manualLayout>
      </c:layout>
      <c:overlay val="0"/>
      <c:txPr>
        <a:bodyPr/>
        <a:lstStyle/>
        <a:p>
          <a:pPr>
            <a:defRPr sz="1100"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rgbClr val="0070C0"/>
                </a:solidFill>
              </a:defRPr>
            </a:pPr>
            <a:r>
              <a:rPr lang="ru-RU" sz="1400" b="1" i="0" baseline="0">
                <a:solidFill>
                  <a:srgbClr val="0070C0"/>
                </a:solidFill>
                <a:effectLst/>
              </a:rPr>
              <a:t>Результаты мониторинга оценки качества услуг ухода и присмотра, обеспечения здоровья и безопасности в дошкольных образовательных организациях по шкале исследования МКДО в  ДОО Республики Башкортостан</a:t>
            </a:r>
            <a:endParaRPr lang="ru-RU" sz="1400">
              <a:solidFill>
                <a:srgbClr val="0070C0"/>
              </a:solidFill>
              <a:effectLst/>
            </a:endParaRPr>
          </a:p>
        </c:rich>
      </c:tx>
      <c:layout>
        <c:manualLayout>
          <c:xMode val="edge"/>
          <c:yMode val="edge"/>
          <c:x val="0.12571949793404538"/>
          <c:y val="1.9704433497536946E-2"/>
        </c:manualLayout>
      </c:layout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3183209296096174E-2"/>
          <c:y val="0.12810148927668269"/>
          <c:w val="0.86929925457718393"/>
          <c:h val="0.7593084118351500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'Блок А вопрс 8'!$B$4</c:f>
              <c:strCache>
                <c:ptCount val="1"/>
                <c:pt idx="0">
                  <c:v>Внутренняя оценка</c:v>
                </c:pt>
              </c:strCache>
            </c:strRef>
          </c:tx>
          <c:invertIfNegative val="0"/>
          <c:cat>
            <c:strRef>
              <c:f>'Блок А вопрс 8'!$A$5:$A$65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г. Октябрьский </c:v>
                </c:pt>
                <c:pt idx="17">
                  <c:v>г. Уфа (Демский район)</c:v>
                </c:pt>
                <c:pt idx="18">
                  <c:v>г. Уфа (Калининский район)</c:v>
                </c:pt>
                <c:pt idx="19">
                  <c:v>г. Уфа (Кировский  район)</c:v>
                </c:pt>
                <c:pt idx="20">
                  <c:v>г. Уфа (Октябрьский район)</c:v>
                </c:pt>
                <c:pt idx="21">
                  <c:v>г. Уфа (Орджоникидзевский район)</c:v>
                </c:pt>
                <c:pt idx="22">
                  <c:v>г. Уфа (Советский район)</c:v>
                </c:pt>
                <c:pt idx="23">
                  <c:v>г.Кумертау</c:v>
                </c:pt>
                <c:pt idx="24">
                  <c:v>Гафурийский район</c:v>
                </c:pt>
                <c:pt idx="25">
                  <c:v>город Нефтекамск</c:v>
                </c:pt>
                <c:pt idx="26">
                  <c:v>город Салават</c:v>
                </c:pt>
                <c:pt idx="27">
                  <c:v>город Сибай</c:v>
                </c:pt>
                <c:pt idx="28">
                  <c:v>город Стерлитамак</c:v>
                </c:pt>
                <c:pt idx="29">
                  <c:v>Давлекановский район</c:v>
                </c:pt>
                <c:pt idx="30">
                  <c:v>Дуванский район</c:v>
                </c:pt>
                <c:pt idx="31">
                  <c:v>Дюртюлинский район</c:v>
                </c:pt>
                <c:pt idx="32">
                  <c:v>Ермекеевский район</c:v>
                </c:pt>
                <c:pt idx="33">
                  <c:v>Зианчуринский район</c:v>
                </c:pt>
                <c:pt idx="34">
                  <c:v>Зилаирский район</c:v>
                </c:pt>
                <c:pt idx="35">
                  <c:v>Илишевский район</c:v>
                </c:pt>
                <c:pt idx="36">
                  <c:v>Ишимбайский район</c:v>
                </c:pt>
                <c:pt idx="37">
                  <c:v>Калтасинский район</c:v>
                </c:pt>
                <c:pt idx="38">
                  <c:v>Караидельский район </c:v>
                </c:pt>
                <c:pt idx="39">
                  <c:v>Кармаскалинский район</c:v>
                </c:pt>
                <c:pt idx="40">
                  <c:v>Кигинский район</c:v>
                </c:pt>
                <c:pt idx="41">
                  <c:v>Краснокамский район</c:v>
                </c:pt>
                <c:pt idx="42">
                  <c:v>Кугарчинский район</c:v>
                </c:pt>
                <c:pt idx="43">
                  <c:v>Кушнаренковский район</c:v>
                </c:pt>
                <c:pt idx="44">
                  <c:v>Куюргазинский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Нуримановский район</c:v>
                </c:pt>
                <c:pt idx="49">
                  <c:v>Салаватский район</c:v>
                </c:pt>
                <c:pt idx="50">
                  <c:v>Стерлибашевский район</c:v>
                </c:pt>
                <c:pt idx="51">
                  <c:v>Стерлитамакский район</c:v>
                </c:pt>
                <c:pt idx="52">
                  <c:v>Татышлинский район</c:v>
                </c:pt>
                <c:pt idx="53">
                  <c:v>Туймазинский район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вопрс 8'!$B$5:$B$65</c:f>
              <c:numCache>
                <c:formatCode>0.00</c:formatCode>
                <c:ptCount val="61"/>
                <c:pt idx="0">
                  <c:v>2.37</c:v>
                </c:pt>
                <c:pt idx="1">
                  <c:v>2.09</c:v>
                </c:pt>
                <c:pt idx="2">
                  <c:v>4.21</c:v>
                </c:pt>
                <c:pt idx="3">
                  <c:v>2.17</c:v>
                </c:pt>
                <c:pt idx="4">
                  <c:v>2.98</c:v>
                </c:pt>
                <c:pt idx="5">
                  <c:v>3.19</c:v>
                </c:pt>
                <c:pt idx="6">
                  <c:v>2.84</c:v>
                </c:pt>
                <c:pt idx="7">
                  <c:v>2.7</c:v>
                </c:pt>
                <c:pt idx="8">
                  <c:v>2.33</c:v>
                </c:pt>
                <c:pt idx="9">
                  <c:v>2.02</c:v>
                </c:pt>
                <c:pt idx="10">
                  <c:v>2.72</c:v>
                </c:pt>
                <c:pt idx="11">
                  <c:v>3.49</c:v>
                </c:pt>
                <c:pt idx="12">
                  <c:v>3.14</c:v>
                </c:pt>
                <c:pt idx="13">
                  <c:v>3.83</c:v>
                </c:pt>
                <c:pt idx="14">
                  <c:v>2.95</c:v>
                </c:pt>
                <c:pt idx="15">
                  <c:v>2.27</c:v>
                </c:pt>
                <c:pt idx="16">
                  <c:v>2.95</c:v>
                </c:pt>
                <c:pt idx="17">
                  <c:v>4.68</c:v>
                </c:pt>
                <c:pt idx="18">
                  <c:v>2.7</c:v>
                </c:pt>
                <c:pt idx="19">
                  <c:v>3.35</c:v>
                </c:pt>
                <c:pt idx="20">
                  <c:v>3.27</c:v>
                </c:pt>
                <c:pt idx="21">
                  <c:v>2.79</c:v>
                </c:pt>
                <c:pt idx="22">
                  <c:v>2.4500000000000002</c:v>
                </c:pt>
                <c:pt idx="23">
                  <c:v>2.8</c:v>
                </c:pt>
                <c:pt idx="24">
                  <c:v>2.62</c:v>
                </c:pt>
                <c:pt idx="25">
                  <c:v>3.14</c:v>
                </c:pt>
                <c:pt idx="26">
                  <c:v>3.28</c:v>
                </c:pt>
                <c:pt idx="27">
                  <c:v>3.43</c:v>
                </c:pt>
                <c:pt idx="28">
                  <c:v>2.4500000000000002</c:v>
                </c:pt>
                <c:pt idx="29">
                  <c:v>2.3199999999999998</c:v>
                </c:pt>
                <c:pt idx="30">
                  <c:v>2.5</c:v>
                </c:pt>
                <c:pt idx="31">
                  <c:v>4</c:v>
                </c:pt>
                <c:pt idx="32">
                  <c:v>3.73</c:v>
                </c:pt>
                <c:pt idx="33">
                  <c:v>3.04</c:v>
                </c:pt>
                <c:pt idx="34">
                  <c:v>2.64</c:v>
                </c:pt>
                <c:pt idx="35">
                  <c:v>4.53</c:v>
                </c:pt>
                <c:pt idx="36">
                  <c:v>2.73</c:v>
                </c:pt>
                <c:pt idx="37">
                  <c:v>4.04</c:v>
                </c:pt>
                <c:pt idx="38">
                  <c:v>2.4500000000000002</c:v>
                </c:pt>
                <c:pt idx="39">
                  <c:v>2.69</c:v>
                </c:pt>
                <c:pt idx="40">
                  <c:v>4</c:v>
                </c:pt>
                <c:pt idx="41">
                  <c:v>2.93</c:v>
                </c:pt>
                <c:pt idx="42">
                  <c:v>3.59</c:v>
                </c:pt>
                <c:pt idx="43">
                  <c:v>2.23</c:v>
                </c:pt>
                <c:pt idx="44">
                  <c:v>3.61</c:v>
                </c:pt>
                <c:pt idx="45">
                  <c:v>3.52</c:v>
                </c:pt>
                <c:pt idx="46">
                  <c:v>2.7</c:v>
                </c:pt>
                <c:pt idx="47">
                  <c:v>2.74</c:v>
                </c:pt>
                <c:pt idx="48">
                  <c:v>3.27</c:v>
                </c:pt>
                <c:pt idx="49">
                  <c:v>2.84</c:v>
                </c:pt>
                <c:pt idx="50">
                  <c:v>2.3199999999999998</c:v>
                </c:pt>
                <c:pt idx="51">
                  <c:v>1.9</c:v>
                </c:pt>
                <c:pt idx="52">
                  <c:v>2.87</c:v>
                </c:pt>
                <c:pt idx="53">
                  <c:v>2.81</c:v>
                </c:pt>
                <c:pt idx="54">
                  <c:v>2.3199999999999998</c:v>
                </c:pt>
                <c:pt idx="55">
                  <c:v>3.02</c:v>
                </c:pt>
                <c:pt idx="56">
                  <c:v>0.92</c:v>
                </c:pt>
                <c:pt idx="57">
                  <c:v>2.39</c:v>
                </c:pt>
                <c:pt idx="58">
                  <c:v>2.93</c:v>
                </c:pt>
                <c:pt idx="59">
                  <c:v>4.46</c:v>
                </c:pt>
                <c:pt idx="60">
                  <c:v>2.76</c:v>
                </c:pt>
              </c:numCache>
            </c:numRef>
          </c:val>
        </c:ser>
        <c:ser>
          <c:idx val="1"/>
          <c:order val="1"/>
          <c:tx>
            <c:strRef>
              <c:f>'Блок А вопрс 8'!$C$4</c:f>
              <c:strCache>
                <c:ptCount val="1"/>
                <c:pt idx="0">
                  <c:v>Экспертная оценка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'Блок А вопрс 8'!$A$5:$A$65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г. Октябрьский </c:v>
                </c:pt>
                <c:pt idx="17">
                  <c:v>г. Уфа (Демский район)</c:v>
                </c:pt>
                <c:pt idx="18">
                  <c:v>г. Уфа (Калининский район)</c:v>
                </c:pt>
                <c:pt idx="19">
                  <c:v>г. Уфа (Кировский  район)</c:v>
                </c:pt>
                <c:pt idx="20">
                  <c:v>г. Уфа (Октябрьский район)</c:v>
                </c:pt>
                <c:pt idx="21">
                  <c:v>г. Уфа (Орджоникидзевский район)</c:v>
                </c:pt>
                <c:pt idx="22">
                  <c:v>г. Уфа (Советский район)</c:v>
                </c:pt>
                <c:pt idx="23">
                  <c:v>г.Кумертау</c:v>
                </c:pt>
                <c:pt idx="24">
                  <c:v>Гафурийский район</c:v>
                </c:pt>
                <c:pt idx="25">
                  <c:v>город Нефтекамск</c:v>
                </c:pt>
                <c:pt idx="26">
                  <c:v>город Салават</c:v>
                </c:pt>
                <c:pt idx="27">
                  <c:v>город Сибай</c:v>
                </c:pt>
                <c:pt idx="28">
                  <c:v>город Стерлитамак</c:v>
                </c:pt>
                <c:pt idx="29">
                  <c:v>Давлекановский район</c:v>
                </c:pt>
                <c:pt idx="30">
                  <c:v>Дуванский район</c:v>
                </c:pt>
                <c:pt idx="31">
                  <c:v>Дюртюлинский район</c:v>
                </c:pt>
                <c:pt idx="32">
                  <c:v>Ермекеевский район</c:v>
                </c:pt>
                <c:pt idx="33">
                  <c:v>Зианчуринский район</c:v>
                </c:pt>
                <c:pt idx="34">
                  <c:v>Зилаирский район</c:v>
                </c:pt>
                <c:pt idx="35">
                  <c:v>Илишевский район</c:v>
                </c:pt>
                <c:pt idx="36">
                  <c:v>Ишимбайский район</c:v>
                </c:pt>
                <c:pt idx="37">
                  <c:v>Калтасинский район</c:v>
                </c:pt>
                <c:pt idx="38">
                  <c:v>Караидельский район </c:v>
                </c:pt>
                <c:pt idx="39">
                  <c:v>Кармаскалинский район</c:v>
                </c:pt>
                <c:pt idx="40">
                  <c:v>Кигинский район</c:v>
                </c:pt>
                <c:pt idx="41">
                  <c:v>Краснокамский район</c:v>
                </c:pt>
                <c:pt idx="42">
                  <c:v>Кугарчинский район</c:v>
                </c:pt>
                <c:pt idx="43">
                  <c:v>Кушнаренковский район</c:v>
                </c:pt>
                <c:pt idx="44">
                  <c:v>Куюргазинский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Нуримановский район</c:v>
                </c:pt>
                <c:pt idx="49">
                  <c:v>Салаватский район</c:v>
                </c:pt>
                <c:pt idx="50">
                  <c:v>Стерлибашевский район</c:v>
                </c:pt>
                <c:pt idx="51">
                  <c:v>Стерлитамакский район</c:v>
                </c:pt>
                <c:pt idx="52">
                  <c:v>Татышлинский район</c:v>
                </c:pt>
                <c:pt idx="53">
                  <c:v>Туймазинский район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вопрс 8'!$C$5:$C$65</c:f>
              <c:numCache>
                <c:formatCode>0.00</c:formatCode>
                <c:ptCount val="61"/>
                <c:pt idx="0">
                  <c:v>2.82</c:v>
                </c:pt>
                <c:pt idx="1">
                  <c:v>1.81</c:v>
                </c:pt>
                <c:pt idx="2">
                  <c:v>2.85</c:v>
                </c:pt>
                <c:pt idx="3">
                  <c:v>2.46</c:v>
                </c:pt>
                <c:pt idx="4">
                  <c:v>3.13</c:v>
                </c:pt>
                <c:pt idx="5">
                  <c:v>4.0599999999999996</c:v>
                </c:pt>
                <c:pt idx="6">
                  <c:v>3.1</c:v>
                </c:pt>
                <c:pt idx="7">
                  <c:v>2.4500000000000002</c:v>
                </c:pt>
                <c:pt idx="8">
                  <c:v>2.77</c:v>
                </c:pt>
                <c:pt idx="9">
                  <c:v>1.86</c:v>
                </c:pt>
                <c:pt idx="10">
                  <c:v>2.6</c:v>
                </c:pt>
                <c:pt idx="11">
                  <c:v>3.96</c:v>
                </c:pt>
                <c:pt idx="12">
                  <c:v>3.17</c:v>
                </c:pt>
                <c:pt idx="13">
                  <c:v>2.63</c:v>
                </c:pt>
                <c:pt idx="14">
                  <c:v>4.2699999999999996</c:v>
                </c:pt>
                <c:pt idx="15">
                  <c:v>0</c:v>
                </c:pt>
                <c:pt idx="16">
                  <c:v>3.02</c:v>
                </c:pt>
                <c:pt idx="17">
                  <c:v>4.84</c:v>
                </c:pt>
                <c:pt idx="18">
                  <c:v>3.06</c:v>
                </c:pt>
                <c:pt idx="19">
                  <c:v>3.57</c:v>
                </c:pt>
                <c:pt idx="20">
                  <c:v>2.97</c:v>
                </c:pt>
                <c:pt idx="21">
                  <c:v>2.2400000000000002</c:v>
                </c:pt>
                <c:pt idx="22">
                  <c:v>2.34</c:v>
                </c:pt>
                <c:pt idx="23">
                  <c:v>3.19</c:v>
                </c:pt>
                <c:pt idx="24">
                  <c:v>2.5499999999999998</c:v>
                </c:pt>
                <c:pt idx="25">
                  <c:v>3.2</c:v>
                </c:pt>
                <c:pt idx="26">
                  <c:v>3.74</c:v>
                </c:pt>
                <c:pt idx="27">
                  <c:v>2.91</c:v>
                </c:pt>
                <c:pt idx="28">
                  <c:v>3.02</c:v>
                </c:pt>
                <c:pt idx="29">
                  <c:v>2.65</c:v>
                </c:pt>
                <c:pt idx="30">
                  <c:v>2.37</c:v>
                </c:pt>
                <c:pt idx="31">
                  <c:v>0</c:v>
                </c:pt>
                <c:pt idx="32">
                  <c:v>2.95</c:v>
                </c:pt>
                <c:pt idx="33">
                  <c:v>2.3199999999999998</c:v>
                </c:pt>
                <c:pt idx="34">
                  <c:v>2.46</c:v>
                </c:pt>
                <c:pt idx="35">
                  <c:v>2.84</c:v>
                </c:pt>
                <c:pt idx="36">
                  <c:v>1.87</c:v>
                </c:pt>
                <c:pt idx="37">
                  <c:v>2.52</c:v>
                </c:pt>
                <c:pt idx="38">
                  <c:v>2.88</c:v>
                </c:pt>
                <c:pt idx="39">
                  <c:v>2.57</c:v>
                </c:pt>
                <c:pt idx="40">
                  <c:v>3.22</c:v>
                </c:pt>
                <c:pt idx="41">
                  <c:v>3.12</c:v>
                </c:pt>
                <c:pt idx="42">
                  <c:v>3.26</c:v>
                </c:pt>
                <c:pt idx="43">
                  <c:v>0.28000000000000003</c:v>
                </c:pt>
                <c:pt idx="44">
                  <c:v>2.35</c:v>
                </c:pt>
                <c:pt idx="45">
                  <c:v>3.35</c:v>
                </c:pt>
                <c:pt idx="46">
                  <c:v>2.68</c:v>
                </c:pt>
                <c:pt idx="47">
                  <c:v>2.7</c:v>
                </c:pt>
                <c:pt idx="48">
                  <c:v>2.92</c:v>
                </c:pt>
                <c:pt idx="49">
                  <c:v>2.96</c:v>
                </c:pt>
                <c:pt idx="50">
                  <c:v>3.07</c:v>
                </c:pt>
                <c:pt idx="51">
                  <c:v>2.0499999999999998</c:v>
                </c:pt>
                <c:pt idx="52">
                  <c:v>2.82</c:v>
                </c:pt>
                <c:pt idx="53">
                  <c:v>2.5099999999999998</c:v>
                </c:pt>
                <c:pt idx="54">
                  <c:v>2.8</c:v>
                </c:pt>
                <c:pt idx="55">
                  <c:v>2.72</c:v>
                </c:pt>
                <c:pt idx="56">
                  <c:v>2.73</c:v>
                </c:pt>
                <c:pt idx="57">
                  <c:v>2.2999999999999998</c:v>
                </c:pt>
                <c:pt idx="58">
                  <c:v>2.2999999999999998</c:v>
                </c:pt>
                <c:pt idx="59">
                  <c:v>4.34</c:v>
                </c:pt>
                <c:pt idx="60">
                  <c:v>2.83</c:v>
                </c:pt>
              </c:numCache>
            </c:numRef>
          </c:val>
        </c:ser>
        <c:ser>
          <c:idx val="2"/>
          <c:order val="2"/>
          <c:tx>
            <c:strRef>
              <c:f>'Блок А вопрс 8'!$D$4</c:f>
              <c:strCache>
                <c:ptCount val="1"/>
                <c:pt idx="0">
                  <c:v>Индекс расхождения между внутренней оценкой ДОО и экспертной оценкой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'Блок А вопрс 8'!$A$5:$A$65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г. Октябрьский </c:v>
                </c:pt>
                <c:pt idx="17">
                  <c:v>г. Уфа (Демский район)</c:v>
                </c:pt>
                <c:pt idx="18">
                  <c:v>г. Уфа (Калининский район)</c:v>
                </c:pt>
                <c:pt idx="19">
                  <c:v>г. Уфа (Кировский  район)</c:v>
                </c:pt>
                <c:pt idx="20">
                  <c:v>г. Уфа (Октябрьский район)</c:v>
                </c:pt>
                <c:pt idx="21">
                  <c:v>г. Уфа (Орджоникидзевский район)</c:v>
                </c:pt>
                <c:pt idx="22">
                  <c:v>г. Уфа (Советский район)</c:v>
                </c:pt>
                <c:pt idx="23">
                  <c:v>г.Кумертау</c:v>
                </c:pt>
                <c:pt idx="24">
                  <c:v>Гафурийский район</c:v>
                </c:pt>
                <c:pt idx="25">
                  <c:v>город Нефтекамск</c:v>
                </c:pt>
                <c:pt idx="26">
                  <c:v>город Салават</c:v>
                </c:pt>
                <c:pt idx="27">
                  <c:v>город Сибай</c:v>
                </c:pt>
                <c:pt idx="28">
                  <c:v>город Стерлитамак</c:v>
                </c:pt>
                <c:pt idx="29">
                  <c:v>Давлекановский район</c:v>
                </c:pt>
                <c:pt idx="30">
                  <c:v>Дуванский район</c:v>
                </c:pt>
                <c:pt idx="31">
                  <c:v>Дюртюлинский район</c:v>
                </c:pt>
                <c:pt idx="32">
                  <c:v>Ермекеевский район</c:v>
                </c:pt>
                <c:pt idx="33">
                  <c:v>Зианчуринский район</c:v>
                </c:pt>
                <c:pt idx="34">
                  <c:v>Зилаирский район</c:v>
                </c:pt>
                <c:pt idx="35">
                  <c:v>Илишевский район</c:v>
                </c:pt>
                <c:pt idx="36">
                  <c:v>Ишимбайский район</c:v>
                </c:pt>
                <c:pt idx="37">
                  <c:v>Калтасинский район</c:v>
                </c:pt>
                <c:pt idx="38">
                  <c:v>Караидельский район </c:v>
                </c:pt>
                <c:pt idx="39">
                  <c:v>Кармаскалинский район</c:v>
                </c:pt>
                <c:pt idx="40">
                  <c:v>Кигинский район</c:v>
                </c:pt>
                <c:pt idx="41">
                  <c:v>Краснокамский район</c:v>
                </c:pt>
                <c:pt idx="42">
                  <c:v>Кугарчинский район</c:v>
                </c:pt>
                <c:pt idx="43">
                  <c:v>Кушнаренковский район</c:v>
                </c:pt>
                <c:pt idx="44">
                  <c:v>Куюргазинский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Нуримановский район</c:v>
                </c:pt>
                <c:pt idx="49">
                  <c:v>Салаватский район</c:v>
                </c:pt>
                <c:pt idx="50">
                  <c:v>Стерлибашевский район</c:v>
                </c:pt>
                <c:pt idx="51">
                  <c:v>Стерлитамакский район</c:v>
                </c:pt>
                <c:pt idx="52">
                  <c:v>Татышлинский район</c:v>
                </c:pt>
                <c:pt idx="53">
                  <c:v>Туймазинский район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вопрс 8'!$D$5:$D$65</c:f>
              <c:numCache>
                <c:formatCode>0.00</c:formatCode>
                <c:ptCount val="61"/>
                <c:pt idx="0">
                  <c:v>-0.44999999999999973</c:v>
                </c:pt>
                <c:pt idx="1">
                  <c:v>0.2799999999999998</c:v>
                </c:pt>
                <c:pt idx="2">
                  <c:v>1.3599999999999999</c:v>
                </c:pt>
                <c:pt idx="3">
                  <c:v>-0.29000000000000004</c:v>
                </c:pt>
                <c:pt idx="4">
                  <c:v>-0.14999999999999991</c:v>
                </c:pt>
                <c:pt idx="5">
                  <c:v>-0.86999999999999966</c:v>
                </c:pt>
                <c:pt idx="6">
                  <c:v>-0.26000000000000023</c:v>
                </c:pt>
                <c:pt idx="7">
                  <c:v>0.25</c:v>
                </c:pt>
                <c:pt idx="8">
                  <c:v>-0.43999999999999995</c:v>
                </c:pt>
                <c:pt idx="9">
                  <c:v>0.15999999999999992</c:v>
                </c:pt>
                <c:pt idx="10">
                  <c:v>0.12000000000000011</c:v>
                </c:pt>
                <c:pt idx="11">
                  <c:v>-0.46999999999999975</c:v>
                </c:pt>
                <c:pt idx="12">
                  <c:v>-2.9999999999999805E-2</c:v>
                </c:pt>
                <c:pt idx="13">
                  <c:v>1.2000000000000002</c:v>
                </c:pt>
                <c:pt idx="14">
                  <c:v>-1.3199999999999994</c:v>
                </c:pt>
                <c:pt idx="15">
                  <c:v>2.27</c:v>
                </c:pt>
                <c:pt idx="16">
                  <c:v>-6.999999999999984E-2</c:v>
                </c:pt>
                <c:pt idx="17">
                  <c:v>-0.16000000000000014</c:v>
                </c:pt>
                <c:pt idx="18">
                  <c:v>-0.35999999999999988</c:v>
                </c:pt>
                <c:pt idx="19">
                  <c:v>-0.21999999999999975</c:v>
                </c:pt>
                <c:pt idx="20">
                  <c:v>0.29999999999999982</c:v>
                </c:pt>
                <c:pt idx="21">
                  <c:v>0.54999999999999982</c:v>
                </c:pt>
                <c:pt idx="22">
                  <c:v>0.11000000000000032</c:v>
                </c:pt>
                <c:pt idx="23">
                  <c:v>-0.39000000000000012</c:v>
                </c:pt>
                <c:pt idx="24">
                  <c:v>7.0000000000000284E-2</c:v>
                </c:pt>
                <c:pt idx="25">
                  <c:v>-6.0000000000000053E-2</c:v>
                </c:pt>
                <c:pt idx="26">
                  <c:v>-0.46000000000000041</c:v>
                </c:pt>
                <c:pt idx="27">
                  <c:v>0.52</c:v>
                </c:pt>
                <c:pt idx="28">
                  <c:v>-0.56999999999999984</c:v>
                </c:pt>
                <c:pt idx="29">
                  <c:v>-0.33000000000000007</c:v>
                </c:pt>
                <c:pt idx="30">
                  <c:v>0.12999999999999989</c:v>
                </c:pt>
                <c:pt idx="31">
                  <c:v>4</c:v>
                </c:pt>
                <c:pt idx="32">
                  <c:v>0.7799999999999998</c:v>
                </c:pt>
                <c:pt idx="33">
                  <c:v>0.7200000000000002</c:v>
                </c:pt>
                <c:pt idx="34">
                  <c:v>0.18000000000000016</c:v>
                </c:pt>
                <c:pt idx="35">
                  <c:v>1.6900000000000004</c:v>
                </c:pt>
                <c:pt idx="36">
                  <c:v>0.85999999999999988</c:v>
                </c:pt>
                <c:pt idx="37">
                  <c:v>1.52</c:v>
                </c:pt>
                <c:pt idx="38">
                  <c:v>-0.42999999999999972</c:v>
                </c:pt>
                <c:pt idx="39">
                  <c:v>0.12000000000000011</c:v>
                </c:pt>
                <c:pt idx="40">
                  <c:v>0.7799999999999998</c:v>
                </c:pt>
                <c:pt idx="41">
                  <c:v>-0.18999999999999995</c:v>
                </c:pt>
                <c:pt idx="42">
                  <c:v>0.33000000000000007</c:v>
                </c:pt>
                <c:pt idx="43">
                  <c:v>1.95</c:v>
                </c:pt>
                <c:pt idx="44">
                  <c:v>1.2599999999999998</c:v>
                </c:pt>
                <c:pt idx="45">
                  <c:v>0.16999999999999993</c:v>
                </c:pt>
                <c:pt idx="46">
                  <c:v>2.0000000000000018E-2</c:v>
                </c:pt>
                <c:pt idx="47">
                  <c:v>4.0000000000000036E-2</c:v>
                </c:pt>
                <c:pt idx="48">
                  <c:v>0.35000000000000009</c:v>
                </c:pt>
                <c:pt idx="49">
                  <c:v>-0.12000000000000011</c:v>
                </c:pt>
                <c:pt idx="50">
                  <c:v>-0.75</c:v>
                </c:pt>
                <c:pt idx="51">
                  <c:v>-0.14999999999999991</c:v>
                </c:pt>
                <c:pt idx="52">
                  <c:v>5.0000000000000266E-2</c:v>
                </c:pt>
                <c:pt idx="53">
                  <c:v>0.30000000000000027</c:v>
                </c:pt>
                <c:pt idx="54">
                  <c:v>-0.48</c:v>
                </c:pt>
                <c:pt idx="55">
                  <c:v>0.29999999999999982</c:v>
                </c:pt>
                <c:pt idx="56">
                  <c:v>-1.81</c:v>
                </c:pt>
                <c:pt idx="57">
                  <c:v>9.0000000000000302E-2</c:v>
                </c:pt>
                <c:pt idx="58">
                  <c:v>0.63000000000000034</c:v>
                </c:pt>
                <c:pt idx="59">
                  <c:v>0.12000000000000011</c:v>
                </c:pt>
                <c:pt idx="60">
                  <c:v>-7.0000000000000284E-2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6076032"/>
        <c:axId val="100894400"/>
        <c:axId val="0"/>
      </c:bar3DChart>
      <c:catAx>
        <c:axId val="1160760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00894400"/>
        <c:crosses val="autoZero"/>
        <c:auto val="1"/>
        <c:lblAlgn val="ctr"/>
        <c:lblOffset val="100"/>
        <c:noMultiLvlLbl val="0"/>
      </c:catAx>
      <c:valAx>
        <c:axId val="100894400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160760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4.4006612653997038E-2"/>
          <c:y val="0.91460816741879269"/>
          <c:w val="0.95497790118200176"/>
          <c:h val="8.4663082219122193E-2"/>
        </c:manualLayout>
      </c:layout>
      <c:overlay val="0"/>
      <c:txPr>
        <a:bodyPr/>
        <a:lstStyle/>
        <a:p>
          <a:pPr>
            <a:defRPr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400" b="1" i="0" baseline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мониторинга оценки качества управления в дошкольной образовательной организации по шкале исследования МКДО в  ДОО Республики Башкортостан</a:t>
            </a:r>
            <a:endParaRPr lang="ru-RU" sz="140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2751690129642888E-2"/>
          <c:y val="0.13753001051866726"/>
          <c:w val="0.86704899387576551"/>
          <c:h val="0.7232850350326871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'Блок А вопрс 9'!$B$4</c:f>
              <c:strCache>
                <c:ptCount val="1"/>
                <c:pt idx="0">
                  <c:v>Внутренняя оценка</c:v>
                </c:pt>
              </c:strCache>
            </c:strRef>
          </c:tx>
          <c:invertIfNegative val="0"/>
          <c:cat>
            <c:strRef>
              <c:f>'Блок А вопрс 9'!$A$5:$A$65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г. Октябрьский </c:v>
                </c:pt>
                <c:pt idx="17">
                  <c:v>г. Уфа (Демский район)</c:v>
                </c:pt>
                <c:pt idx="18">
                  <c:v>г. Уфа (Калининский район)</c:v>
                </c:pt>
                <c:pt idx="19">
                  <c:v>г. Уфа (Кировский  район)</c:v>
                </c:pt>
                <c:pt idx="20">
                  <c:v>г. Уфа (Октябрьский район)</c:v>
                </c:pt>
                <c:pt idx="21">
                  <c:v>г. Уфа (Орджоникидзевский район)</c:v>
                </c:pt>
                <c:pt idx="22">
                  <c:v>г. Уфа (Советский район)</c:v>
                </c:pt>
                <c:pt idx="23">
                  <c:v>г.Кумертау</c:v>
                </c:pt>
                <c:pt idx="24">
                  <c:v>Гафурийский район</c:v>
                </c:pt>
                <c:pt idx="25">
                  <c:v>город Нефтекамск</c:v>
                </c:pt>
                <c:pt idx="26">
                  <c:v>город Салават</c:v>
                </c:pt>
                <c:pt idx="27">
                  <c:v>город Сибай</c:v>
                </c:pt>
                <c:pt idx="28">
                  <c:v>город Стерлитамак</c:v>
                </c:pt>
                <c:pt idx="29">
                  <c:v>Давлекановский район</c:v>
                </c:pt>
                <c:pt idx="30">
                  <c:v>Дуванский район</c:v>
                </c:pt>
                <c:pt idx="31">
                  <c:v>Дюртюлинский район</c:v>
                </c:pt>
                <c:pt idx="32">
                  <c:v>Ермекеевский район</c:v>
                </c:pt>
                <c:pt idx="33">
                  <c:v>Зианчуринский район</c:v>
                </c:pt>
                <c:pt idx="34">
                  <c:v>Зилаирский район</c:v>
                </c:pt>
                <c:pt idx="35">
                  <c:v>Илишевский район</c:v>
                </c:pt>
                <c:pt idx="36">
                  <c:v>Ишимбайский район</c:v>
                </c:pt>
                <c:pt idx="37">
                  <c:v>Калтасинский район</c:v>
                </c:pt>
                <c:pt idx="38">
                  <c:v>Караидельский район </c:v>
                </c:pt>
                <c:pt idx="39">
                  <c:v>Кармаскалинский район</c:v>
                </c:pt>
                <c:pt idx="40">
                  <c:v>Кигинский район</c:v>
                </c:pt>
                <c:pt idx="41">
                  <c:v>Краснокамский район</c:v>
                </c:pt>
                <c:pt idx="42">
                  <c:v>Кугарчинский район</c:v>
                </c:pt>
                <c:pt idx="43">
                  <c:v>Кушнаренковский район</c:v>
                </c:pt>
                <c:pt idx="44">
                  <c:v>Куюргазинский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Нуримановский район</c:v>
                </c:pt>
                <c:pt idx="49">
                  <c:v>Салаватский район</c:v>
                </c:pt>
                <c:pt idx="50">
                  <c:v>Стерлибашевский район</c:v>
                </c:pt>
                <c:pt idx="51">
                  <c:v>Стерлитамакский район</c:v>
                </c:pt>
                <c:pt idx="52">
                  <c:v>Татышлинский район</c:v>
                </c:pt>
                <c:pt idx="53">
                  <c:v>Туймазинский район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вопрс 9'!$B$5:$B$65</c:f>
              <c:numCache>
                <c:formatCode>0.00</c:formatCode>
                <c:ptCount val="61"/>
                <c:pt idx="0">
                  <c:v>1.87</c:v>
                </c:pt>
                <c:pt idx="1">
                  <c:v>2.76</c:v>
                </c:pt>
                <c:pt idx="2">
                  <c:v>3.65</c:v>
                </c:pt>
                <c:pt idx="3">
                  <c:v>2.2200000000000002</c:v>
                </c:pt>
                <c:pt idx="4">
                  <c:v>2.95</c:v>
                </c:pt>
                <c:pt idx="5">
                  <c:v>3.56</c:v>
                </c:pt>
                <c:pt idx="6">
                  <c:v>3.13</c:v>
                </c:pt>
                <c:pt idx="7">
                  <c:v>2.44</c:v>
                </c:pt>
                <c:pt idx="8">
                  <c:v>2.13</c:v>
                </c:pt>
                <c:pt idx="9">
                  <c:v>1.67</c:v>
                </c:pt>
                <c:pt idx="10">
                  <c:v>2.73</c:v>
                </c:pt>
                <c:pt idx="11">
                  <c:v>3.22</c:v>
                </c:pt>
                <c:pt idx="12">
                  <c:v>3</c:v>
                </c:pt>
                <c:pt idx="13">
                  <c:v>3.06</c:v>
                </c:pt>
                <c:pt idx="14">
                  <c:v>2</c:v>
                </c:pt>
                <c:pt idx="15">
                  <c:v>2.48</c:v>
                </c:pt>
                <c:pt idx="16">
                  <c:v>2.75</c:v>
                </c:pt>
                <c:pt idx="17">
                  <c:v>4.74</c:v>
                </c:pt>
                <c:pt idx="18">
                  <c:v>2.58</c:v>
                </c:pt>
                <c:pt idx="19">
                  <c:v>3.48</c:v>
                </c:pt>
                <c:pt idx="20">
                  <c:v>3.09</c:v>
                </c:pt>
                <c:pt idx="21">
                  <c:v>2.65</c:v>
                </c:pt>
                <c:pt idx="22">
                  <c:v>2.08</c:v>
                </c:pt>
                <c:pt idx="23">
                  <c:v>2.35</c:v>
                </c:pt>
                <c:pt idx="24">
                  <c:v>2.58</c:v>
                </c:pt>
                <c:pt idx="25">
                  <c:v>3.13</c:v>
                </c:pt>
                <c:pt idx="26">
                  <c:v>3.31</c:v>
                </c:pt>
                <c:pt idx="27">
                  <c:v>2.54</c:v>
                </c:pt>
                <c:pt idx="28">
                  <c:v>2.0699999999999998</c:v>
                </c:pt>
                <c:pt idx="29">
                  <c:v>2.29</c:v>
                </c:pt>
                <c:pt idx="30">
                  <c:v>2.23</c:v>
                </c:pt>
                <c:pt idx="31">
                  <c:v>4</c:v>
                </c:pt>
                <c:pt idx="32">
                  <c:v>3.33</c:v>
                </c:pt>
                <c:pt idx="33">
                  <c:v>2.89</c:v>
                </c:pt>
                <c:pt idx="34">
                  <c:v>2.59</c:v>
                </c:pt>
                <c:pt idx="35">
                  <c:v>4.37</c:v>
                </c:pt>
                <c:pt idx="36">
                  <c:v>2.33</c:v>
                </c:pt>
                <c:pt idx="37">
                  <c:v>3.83</c:v>
                </c:pt>
                <c:pt idx="38">
                  <c:v>3</c:v>
                </c:pt>
                <c:pt idx="39">
                  <c:v>2.82</c:v>
                </c:pt>
                <c:pt idx="40">
                  <c:v>3.62</c:v>
                </c:pt>
                <c:pt idx="41">
                  <c:v>2.5</c:v>
                </c:pt>
                <c:pt idx="42">
                  <c:v>3.08</c:v>
                </c:pt>
                <c:pt idx="43">
                  <c:v>2.33</c:v>
                </c:pt>
                <c:pt idx="44">
                  <c:v>3.74</c:v>
                </c:pt>
                <c:pt idx="45">
                  <c:v>3.24</c:v>
                </c:pt>
                <c:pt idx="46">
                  <c:v>3.17</c:v>
                </c:pt>
                <c:pt idx="47">
                  <c:v>2.68</c:v>
                </c:pt>
                <c:pt idx="48">
                  <c:v>2.62</c:v>
                </c:pt>
                <c:pt idx="49">
                  <c:v>3</c:v>
                </c:pt>
                <c:pt idx="50">
                  <c:v>1.99</c:v>
                </c:pt>
                <c:pt idx="51">
                  <c:v>1.41</c:v>
                </c:pt>
                <c:pt idx="52">
                  <c:v>2.67</c:v>
                </c:pt>
                <c:pt idx="53">
                  <c:v>2.5499999999999998</c:v>
                </c:pt>
                <c:pt idx="54">
                  <c:v>2.17</c:v>
                </c:pt>
                <c:pt idx="55">
                  <c:v>3.33</c:v>
                </c:pt>
                <c:pt idx="56">
                  <c:v>0</c:v>
                </c:pt>
                <c:pt idx="57">
                  <c:v>1.46</c:v>
                </c:pt>
                <c:pt idx="58">
                  <c:v>2.74</c:v>
                </c:pt>
                <c:pt idx="59">
                  <c:v>4.67</c:v>
                </c:pt>
                <c:pt idx="60">
                  <c:v>2.59</c:v>
                </c:pt>
              </c:numCache>
            </c:numRef>
          </c:val>
        </c:ser>
        <c:ser>
          <c:idx val="1"/>
          <c:order val="1"/>
          <c:tx>
            <c:strRef>
              <c:f>'Блок А вопрс 9'!$C$4</c:f>
              <c:strCache>
                <c:ptCount val="1"/>
                <c:pt idx="0">
                  <c:v>Экспертная оценка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'Блок А вопрс 9'!$A$5:$A$65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г. Октябрьский </c:v>
                </c:pt>
                <c:pt idx="17">
                  <c:v>г. Уфа (Демский район)</c:v>
                </c:pt>
                <c:pt idx="18">
                  <c:v>г. Уфа (Калининский район)</c:v>
                </c:pt>
                <c:pt idx="19">
                  <c:v>г. Уфа (Кировский  район)</c:v>
                </c:pt>
                <c:pt idx="20">
                  <c:v>г. Уфа (Октябрьский район)</c:v>
                </c:pt>
                <c:pt idx="21">
                  <c:v>г. Уфа (Орджоникидзевский район)</c:v>
                </c:pt>
                <c:pt idx="22">
                  <c:v>г. Уфа (Советский район)</c:v>
                </c:pt>
                <c:pt idx="23">
                  <c:v>г.Кумертау</c:v>
                </c:pt>
                <c:pt idx="24">
                  <c:v>Гафурийский район</c:v>
                </c:pt>
                <c:pt idx="25">
                  <c:v>город Нефтекамск</c:v>
                </c:pt>
                <c:pt idx="26">
                  <c:v>город Салават</c:v>
                </c:pt>
                <c:pt idx="27">
                  <c:v>город Сибай</c:v>
                </c:pt>
                <c:pt idx="28">
                  <c:v>город Стерлитамак</c:v>
                </c:pt>
                <c:pt idx="29">
                  <c:v>Давлекановский район</c:v>
                </c:pt>
                <c:pt idx="30">
                  <c:v>Дуванский район</c:v>
                </c:pt>
                <c:pt idx="31">
                  <c:v>Дюртюлинский район</c:v>
                </c:pt>
                <c:pt idx="32">
                  <c:v>Ермекеевский район</c:v>
                </c:pt>
                <c:pt idx="33">
                  <c:v>Зианчуринский район</c:v>
                </c:pt>
                <c:pt idx="34">
                  <c:v>Зилаирский район</c:v>
                </c:pt>
                <c:pt idx="35">
                  <c:v>Илишевский район</c:v>
                </c:pt>
                <c:pt idx="36">
                  <c:v>Ишимбайский район</c:v>
                </c:pt>
                <c:pt idx="37">
                  <c:v>Калтасинский район</c:v>
                </c:pt>
                <c:pt idx="38">
                  <c:v>Караидельский район </c:v>
                </c:pt>
                <c:pt idx="39">
                  <c:v>Кармаскалинский район</c:v>
                </c:pt>
                <c:pt idx="40">
                  <c:v>Кигинский район</c:v>
                </c:pt>
                <c:pt idx="41">
                  <c:v>Краснокамский район</c:v>
                </c:pt>
                <c:pt idx="42">
                  <c:v>Кугарчинский район</c:v>
                </c:pt>
                <c:pt idx="43">
                  <c:v>Кушнаренковский район</c:v>
                </c:pt>
                <c:pt idx="44">
                  <c:v>Куюргазинский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Нуримановский район</c:v>
                </c:pt>
                <c:pt idx="49">
                  <c:v>Салаватский район</c:v>
                </c:pt>
                <c:pt idx="50">
                  <c:v>Стерлибашевский район</c:v>
                </c:pt>
                <c:pt idx="51">
                  <c:v>Стерлитамакский район</c:v>
                </c:pt>
                <c:pt idx="52">
                  <c:v>Татышлинский район</c:v>
                </c:pt>
                <c:pt idx="53">
                  <c:v>Туймазинский район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вопрс 9'!$C$5:$C$65</c:f>
              <c:numCache>
                <c:formatCode>0.00</c:formatCode>
                <c:ptCount val="61"/>
                <c:pt idx="0">
                  <c:v>3.17</c:v>
                </c:pt>
                <c:pt idx="1">
                  <c:v>1.83</c:v>
                </c:pt>
                <c:pt idx="2">
                  <c:v>2.29</c:v>
                </c:pt>
                <c:pt idx="3">
                  <c:v>2.67</c:v>
                </c:pt>
                <c:pt idx="4">
                  <c:v>3.38</c:v>
                </c:pt>
                <c:pt idx="5">
                  <c:v>3.78</c:v>
                </c:pt>
                <c:pt idx="6">
                  <c:v>2.94</c:v>
                </c:pt>
                <c:pt idx="7">
                  <c:v>2.44</c:v>
                </c:pt>
                <c:pt idx="8">
                  <c:v>1.33</c:v>
                </c:pt>
                <c:pt idx="9">
                  <c:v>1.75</c:v>
                </c:pt>
                <c:pt idx="10">
                  <c:v>2.2799999999999998</c:v>
                </c:pt>
                <c:pt idx="11">
                  <c:v>4.5</c:v>
                </c:pt>
                <c:pt idx="12">
                  <c:v>2.67</c:v>
                </c:pt>
                <c:pt idx="13">
                  <c:v>3.06</c:v>
                </c:pt>
                <c:pt idx="14">
                  <c:v>3.75</c:v>
                </c:pt>
                <c:pt idx="15">
                  <c:v>0</c:v>
                </c:pt>
                <c:pt idx="16">
                  <c:v>3</c:v>
                </c:pt>
                <c:pt idx="17">
                  <c:v>4.58</c:v>
                </c:pt>
                <c:pt idx="18">
                  <c:v>2.5</c:v>
                </c:pt>
                <c:pt idx="19">
                  <c:v>3.67</c:v>
                </c:pt>
                <c:pt idx="20">
                  <c:v>3</c:v>
                </c:pt>
                <c:pt idx="21">
                  <c:v>2.0699999999999998</c:v>
                </c:pt>
                <c:pt idx="22">
                  <c:v>1.95</c:v>
                </c:pt>
                <c:pt idx="23">
                  <c:v>2.56</c:v>
                </c:pt>
                <c:pt idx="24">
                  <c:v>2.54</c:v>
                </c:pt>
                <c:pt idx="25">
                  <c:v>3.1</c:v>
                </c:pt>
                <c:pt idx="26">
                  <c:v>3.47</c:v>
                </c:pt>
                <c:pt idx="27">
                  <c:v>3.13</c:v>
                </c:pt>
                <c:pt idx="28">
                  <c:v>3</c:v>
                </c:pt>
                <c:pt idx="29">
                  <c:v>2.5</c:v>
                </c:pt>
                <c:pt idx="30">
                  <c:v>2</c:v>
                </c:pt>
                <c:pt idx="31">
                  <c:v>0</c:v>
                </c:pt>
                <c:pt idx="32">
                  <c:v>1.67</c:v>
                </c:pt>
                <c:pt idx="33">
                  <c:v>1.89</c:v>
                </c:pt>
                <c:pt idx="34">
                  <c:v>2.46</c:v>
                </c:pt>
                <c:pt idx="35">
                  <c:v>2.33</c:v>
                </c:pt>
                <c:pt idx="36">
                  <c:v>1.89</c:v>
                </c:pt>
                <c:pt idx="37">
                  <c:v>0.33</c:v>
                </c:pt>
                <c:pt idx="38">
                  <c:v>3</c:v>
                </c:pt>
                <c:pt idx="39">
                  <c:v>2.33</c:v>
                </c:pt>
                <c:pt idx="40">
                  <c:v>3.17</c:v>
                </c:pt>
                <c:pt idx="41">
                  <c:v>3.17</c:v>
                </c:pt>
                <c:pt idx="42">
                  <c:v>3.44</c:v>
                </c:pt>
                <c:pt idx="43">
                  <c:v>0</c:v>
                </c:pt>
                <c:pt idx="44">
                  <c:v>2.84</c:v>
                </c:pt>
                <c:pt idx="45">
                  <c:v>2.96</c:v>
                </c:pt>
                <c:pt idx="46">
                  <c:v>2.67</c:v>
                </c:pt>
                <c:pt idx="47">
                  <c:v>2.91</c:v>
                </c:pt>
                <c:pt idx="48">
                  <c:v>2.4700000000000002</c:v>
                </c:pt>
                <c:pt idx="49">
                  <c:v>3</c:v>
                </c:pt>
                <c:pt idx="50">
                  <c:v>2.69</c:v>
                </c:pt>
                <c:pt idx="51">
                  <c:v>1.94</c:v>
                </c:pt>
                <c:pt idx="52">
                  <c:v>3</c:v>
                </c:pt>
                <c:pt idx="53">
                  <c:v>2.37</c:v>
                </c:pt>
                <c:pt idx="54">
                  <c:v>2.71</c:v>
                </c:pt>
                <c:pt idx="55">
                  <c:v>3</c:v>
                </c:pt>
                <c:pt idx="56">
                  <c:v>3</c:v>
                </c:pt>
                <c:pt idx="57">
                  <c:v>2.33</c:v>
                </c:pt>
                <c:pt idx="58">
                  <c:v>2.42</c:v>
                </c:pt>
                <c:pt idx="59">
                  <c:v>4.67</c:v>
                </c:pt>
                <c:pt idx="60">
                  <c:v>2.5299999999999998</c:v>
                </c:pt>
              </c:numCache>
            </c:numRef>
          </c:val>
        </c:ser>
        <c:ser>
          <c:idx val="2"/>
          <c:order val="2"/>
          <c:tx>
            <c:strRef>
              <c:f>'Блок А вопрс 9'!$D$4</c:f>
              <c:strCache>
                <c:ptCount val="1"/>
                <c:pt idx="0">
                  <c:v>Индекс расхождения между внутренней оценкой ДОО и экспертной оценкой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'Блок А вопрс 9'!$A$5:$A$65</c:f>
              <c:strCache>
                <c:ptCount val="61"/>
                <c:pt idx="0">
                  <c:v>Абзелиловский район</c:v>
                </c:pt>
                <c:pt idx="1">
                  <c:v>Альшеевский район </c:v>
                </c:pt>
                <c:pt idx="2">
                  <c:v>Аскинский район</c:v>
                </c:pt>
                <c:pt idx="3">
                  <c:v>Аургазинский район</c:v>
                </c:pt>
                <c:pt idx="4">
                  <c:v>Баймакский район</c:v>
                </c:pt>
                <c:pt idx="5">
                  <c:v>Балтачевский район</c:v>
                </c:pt>
                <c:pt idx="6">
                  <c:v>Белебеевский район</c:v>
                </c:pt>
                <c:pt idx="7">
                  <c:v>Белокатайский район</c:v>
                </c:pt>
                <c:pt idx="8">
                  <c:v>Белорецкий район</c:v>
                </c:pt>
                <c:pt idx="9">
                  <c:v>Бижбулякский район</c:v>
                </c:pt>
                <c:pt idx="10">
                  <c:v>Бирский район</c:v>
                </c:pt>
                <c:pt idx="11">
                  <c:v>Благоварский район</c:v>
                </c:pt>
                <c:pt idx="12">
                  <c:v>Благовещенский район</c:v>
                </c:pt>
                <c:pt idx="13">
                  <c:v>Буздякский район</c:v>
                </c:pt>
                <c:pt idx="14">
                  <c:v>Бураевский район</c:v>
                </c:pt>
                <c:pt idx="15">
                  <c:v>Бурзянский район </c:v>
                </c:pt>
                <c:pt idx="16">
                  <c:v>г. Октябрьский </c:v>
                </c:pt>
                <c:pt idx="17">
                  <c:v>г. Уфа (Демский район)</c:v>
                </c:pt>
                <c:pt idx="18">
                  <c:v>г. Уфа (Калининский район)</c:v>
                </c:pt>
                <c:pt idx="19">
                  <c:v>г. Уфа (Кировский  район)</c:v>
                </c:pt>
                <c:pt idx="20">
                  <c:v>г. Уфа (Октябрьский район)</c:v>
                </c:pt>
                <c:pt idx="21">
                  <c:v>г. Уфа (Орджоникидзевский район)</c:v>
                </c:pt>
                <c:pt idx="22">
                  <c:v>г. Уфа (Советский район)</c:v>
                </c:pt>
                <c:pt idx="23">
                  <c:v>г.Кумертау</c:v>
                </c:pt>
                <c:pt idx="24">
                  <c:v>Гафурийский район</c:v>
                </c:pt>
                <c:pt idx="25">
                  <c:v>город Нефтекамск</c:v>
                </c:pt>
                <c:pt idx="26">
                  <c:v>город Салават</c:v>
                </c:pt>
                <c:pt idx="27">
                  <c:v>город Сибай</c:v>
                </c:pt>
                <c:pt idx="28">
                  <c:v>город Стерлитамак</c:v>
                </c:pt>
                <c:pt idx="29">
                  <c:v>Давлекановский район</c:v>
                </c:pt>
                <c:pt idx="30">
                  <c:v>Дуванский район</c:v>
                </c:pt>
                <c:pt idx="31">
                  <c:v>Дюртюлинский район</c:v>
                </c:pt>
                <c:pt idx="32">
                  <c:v>Ермекеевский район</c:v>
                </c:pt>
                <c:pt idx="33">
                  <c:v>Зианчуринский район</c:v>
                </c:pt>
                <c:pt idx="34">
                  <c:v>Зилаирский район</c:v>
                </c:pt>
                <c:pt idx="35">
                  <c:v>Илишевский район</c:v>
                </c:pt>
                <c:pt idx="36">
                  <c:v>Ишимбайский район</c:v>
                </c:pt>
                <c:pt idx="37">
                  <c:v>Калтасинский район</c:v>
                </c:pt>
                <c:pt idx="38">
                  <c:v>Караидельский район </c:v>
                </c:pt>
                <c:pt idx="39">
                  <c:v>Кармаскалинский район</c:v>
                </c:pt>
                <c:pt idx="40">
                  <c:v>Кигинский район</c:v>
                </c:pt>
                <c:pt idx="41">
                  <c:v>Краснокамский район</c:v>
                </c:pt>
                <c:pt idx="42">
                  <c:v>Кугарчинский район</c:v>
                </c:pt>
                <c:pt idx="43">
                  <c:v>Кушнаренковский район</c:v>
                </c:pt>
                <c:pt idx="44">
                  <c:v>Куюргазинский район</c:v>
                </c:pt>
                <c:pt idx="45">
                  <c:v>Мелеузовский район </c:v>
                </c:pt>
                <c:pt idx="46">
                  <c:v>Мишкинский район</c:v>
                </c:pt>
                <c:pt idx="47">
                  <c:v>Миякинский район</c:v>
                </c:pt>
                <c:pt idx="48">
                  <c:v>Нуримановский район</c:v>
                </c:pt>
                <c:pt idx="49">
                  <c:v>Салаватский район</c:v>
                </c:pt>
                <c:pt idx="50">
                  <c:v>Стерлибашевский район</c:v>
                </c:pt>
                <c:pt idx="51">
                  <c:v>Стерлитамакский район</c:v>
                </c:pt>
                <c:pt idx="52">
                  <c:v>Татышлинский район</c:v>
                </c:pt>
                <c:pt idx="53">
                  <c:v>Туймазинский район</c:v>
                </c:pt>
                <c:pt idx="54">
                  <c:v>Уфимский район</c:v>
                </c:pt>
                <c:pt idx="55">
                  <c:v>Учалинский район</c:v>
                </c:pt>
                <c:pt idx="56">
                  <c:v>Федоровский район</c:v>
                </c:pt>
                <c:pt idx="57">
                  <c:v>Хайбуллинский район</c:v>
                </c:pt>
                <c:pt idx="58">
                  <c:v>Чекмагушский район</c:v>
                </c:pt>
                <c:pt idx="59">
                  <c:v>Шаранский район</c:v>
                </c:pt>
                <c:pt idx="60">
                  <c:v>Янаульский район </c:v>
                </c:pt>
              </c:strCache>
            </c:strRef>
          </c:cat>
          <c:val>
            <c:numRef>
              <c:f>'Блок А вопрс 9'!$D$5:$D$65</c:f>
              <c:numCache>
                <c:formatCode>0.00</c:formatCode>
                <c:ptCount val="61"/>
                <c:pt idx="0">
                  <c:v>-1.2999999999999998</c:v>
                </c:pt>
                <c:pt idx="1">
                  <c:v>0.92999999999999972</c:v>
                </c:pt>
                <c:pt idx="2">
                  <c:v>1.3599999999999999</c:v>
                </c:pt>
                <c:pt idx="3">
                  <c:v>-0.44999999999999973</c:v>
                </c:pt>
                <c:pt idx="4">
                  <c:v>-0.42999999999999972</c:v>
                </c:pt>
                <c:pt idx="5">
                  <c:v>-0.21999999999999975</c:v>
                </c:pt>
                <c:pt idx="6">
                  <c:v>0.18999999999999995</c:v>
                </c:pt>
                <c:pt idx="7">
                  <c:v>0</c:v>
                </c:pt>
                <c:pt idx="8">
                  <c:v>0.79999999999999982</c:v>
                </c:pt>
                <c:pt idx="9">
                  <c:v>-8.0000000000000071E-2</c:v>
                </c:pt>
                <c:pt idx="10">
                  <c:v>0.45000000000000018</c:v>
                </c:pt>
                <c:pt idx="11">
                  <c:v>-1.2799999999999998</c:v>
                </c:pt>
                <c:pt idx="12">
                  <c:v>0.33000000000000007</c:v>
                </c:pt>
                <c:pt idx="13">
                  <c:v>0</c:v>
                </c:pt>
                <c:pt idx="14">
                  <c:v>-1.75</c:v>
                </c:pt>
                <c:pt idx="15">
                  <c:v>2.48</c:v>
                </c:pt>
                <c:pt idx="16">
                  <c:v>-0.25</c:v>
                </c:pt>
                <c:pt idx="17">
                  <c:v>0.16000000000000014</c:v>
                </c:pt>
                <c:pt idx="18">
                  <c:v>8.0000000000000071E-2</c:v>
                </c:pt>
                <c:pt idx="19">
                  <c:v>-0.18999999999999995</c:v>
                </c:pt>
                <c:pt idx="20">
                  <c:v>8.9999999999999858E-2</c:v>
                </c:pt>
                <c:pt idx="21">
                  <c:v>0.58000000000000007</c:v>
                </c:pt>
                <c:pt idx="22">
                  <c:v>0.13000000000000012</c:v>
                </c:pt>
                <c:pt idx="23">
                  <c:v>-0.20999999999999996</c:v>
                </c:pt>
                <c:pt idx="24">
                  <c:v>4.0000000000000036E-2</c:v>
                </c:pt>
                <c:pt idx="25">
                  <c:v>2.9999999999999805E-2</c:v>
                </c:pt>
                <c:pt idx="26">
                  <c:v>-0.16000000000000014</c:v>
                </c:pt>
                <c:pt idx="27">
                  <c:v>-0.58999999999999986</c:v>
                </c:pt>
                <c:pt idx="28">
                  <c:v>-0.93000000000000016</c:v>
                </c:pt>
                <c:pt idx="29">
                  <c:v>-0.20999999999999996</c:v>
                </c:pt>
                <c:pt idx="30">
                  <c:v>0.22999999999999998</c:v>
                </c:pt>
                <c:pt idx="31">
                  <c:v>4</c:v>
                </c:pt>
                <c:pt idx="32">
                  <c:v>1.6600000000000001</c:v>
                </c:pt>
                <c:pt idx="33">
                  <c:v>1.0000000000000002</c:v>
                </c:pt>
                <c:pt idx="34">
                  <c:v>0.12999999999999989</c:v>
                </c:pt>
                <c:pt idx="35">
                  <c:v>2.04</c:v>
                </c:pt>
                <c:pt idx="36">
                  <c:v>0.44000000000000017</c:v>
                </c:pt>
                <c:pt idx="37">
                  <c:v>3.5</c:v>
                </c:pt>
                <c:pt idx="38">
                  <c:v>0</c:v>
                </c:pt>
                <c:pt idx="39">
                  <c:v>0.48999999999999977</c:v>
                </c:pt>
                <c:pt idx="40">
                  <c:v>0.45000000000000018</c:v>
                </c:pt>
                <c:pt idx="41">
                  <c:v>-0.66999999999999993</c:v>
                </c:pt>
                <c:pt idx="42">
                  <c:v>-0.35999999999999988</c:v>
                </c:pt>
                <c:pt idx="43">
                  <c:v>2.33</c:v>
                </c:pt>
                <c:pt idx="44">
                  <c:v>0.90000000000000036</c:v>
                </c:pt>
                <c:pt idx="45">
                  <c:v>0.28000000000000025</c:v>
                </c:pt>
                <c:pt idx="46">
                  <c:v>0.5</c:v>
                </c:pt>
                <c:pt idx="47">
                  <c:v>-0.22999999999999998</c:v>
                </c:pt>
                <c:pt idx="48">
                  <c:v>0.14999999999999991</c:v>
                </c:pt>
                <c:pt idx="49">
                  <c:v>0</c:v>
                </c:pt>
                <c:pt idx="50">
                  <c:v>-0.7</c:v>
                </c:pt>
                <c:pt idx="51">
                  <c:v>-0.53</c:v>
                </c:pt>
                <c:pt idx="52">
                  <c:v>-0.33000000000000007</c:v>
                </c:pt>
                <c:pt idx="53">
                  <c:v>0.17999999999999972</c:v>
                </c:pt>
                <c:pt idx="54">
                  <c:v>-0.54</c:v>
                </c:pt>
                <c:pt idx="55">
                  <c:v>0.33000000000000007</c:v>
                </c:pt>
                <c:pt idx="56">
                  <c:v>-3</c:v>
                </c:pt>
                <c:pt idx="57">
                  <c:v>-0.87000000000000011</c:v>
                </c:pt>
                <c:pt idx="58">
                  <c:v>0.32000000000000028</c:v>
                </c:pt>
                <c:pt idx="59">
                  <c:v>0</c:v>
                </c:pt>
                <c:pt idx="60">
                  <c:v>6.0000000000000053E-2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6235520"/>
        <c:axId val="136126464"/>
        <c:axId val="0"/>
      </c:bar3DChart>
      <c:catAx>
        <c:axId val="1362355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8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36126464"/>
        <c:crosses val="autoZero"/>
        <c:auto val="1"/>
        <c:lblAlgn val="ctr"/>
        <c:lblOffset val="100"/>
        <c:noMultiLvlLbl val="0"/>
      </c:catAx>
      <c:valAx>
        <c:axId val="136126464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362355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4732840213155147E-2"/>
          <c:y val="0.89181006039111921"/>
          <c:w val="0.98526715978684465"/>
          <c:h val="0.10673971354614609"/>
        </c:manualLayout>
      </c:layout>
      <c:overlay val="0"/>
      <c:txPr>
        <a:bodyPr/>
        <a:lstStyle/>
        <a:p>
          <a:pPr>
            <a:defRPr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EFB812-5609-4EB2-8AB3-E368BDAE2CB8}" type="doc">
      <dgm:prSet loTypeId="urn:microsoft.com/office/officeart/2008/layout/BendingPictureCaptionList" loCatId="picture" qsTypeId="urn:microsoft.com/office/officeart/2005/8/quickstyle/simple3" qsCatId="simple" csTypeId="urn:microsoft.com/office/officeart/2005/8/colors/colorful1" csCatId="colorful" phldr="1"/>
      <dgm:spPr/>
    </dgm:pt>
    <dgm:pt modelId="{C1777641-2F4D-43D9-89D4-86B2E91984EC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Информационно-аналитический отчёт по результатам анкетирования родителей воспитанников дошкольных образовательных организаций Республики </a:t>
          </a:r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Башкортостан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BADFA3-5EE8-4AF8-A5B5-07A8CFEF4D28}" type="parTrans" cxnId="{7D776B3F-2DEA-47C0-80F0-B50F1DC4376F}">
      <dgm:prSet/>
      <dgm:spPr/>
      <dgm:t>
        <a:bodyPr/>
        <a:lstStyle/>
        <a:p>
          <a:endParaRPr lang="ru-RU"/>
        </a:p>
      </dgm:t>
    </dgm:pt>
    <dgm:pt modelId="{6F90B526-625D-4E48-9B8D-8E6E1781BD7F}" type="sibTrans" cxnId="{7D776B3F-2DEA-47C0-80F0-B50F1DC4376F}">
      <dgm:prSet/>
      <dgm:spPr/>
      <dgm:t>
        <a:bodyPr/>
        <a:lstStyle/>
        <a:p>
          <a:endParaRPr lang="ru-RU"/>
        </a:p>
      </dgm:t>
    </dgm:pt>
    <dgm:pt modelId="{ABA6E90B-97DA-4BA1-BA50-A4605E8AB53B}" type="pres">
      <dgm:prSet presAssocID="{FBEFB812-5609-4EB2-8AB3-E368BDAE2CB8}" presName="Name0" presStyleCnt="0">
        <dgm:presLayoutVars>
          <dgm:dir/>
          <dgm:resizeHandles val="exact"/>
        </dgm:presLayoutVars>
      </dgm:prSet>
      <dgm:spPr/>
    </dgm:pt>
    <dgm:pt modelId="{493DD6F3-A97A-45EA-A94D-C81BB4C8281A}" type="pres">
      <dgm:prSet presAssocID="{C1777641-2F4D-43D9-89D4-86B2E91984EC}" presName="composite" presStyleCnt="0"/>
      <dgm:spPr/>
    </dgm:pt>
    <dgm:pt modelId="{CF64A134-9C89-4BDE-9807-E969083C2A9D}" type="pres">
      <dgm:prSet presAssocID="{C1777641-2F4D-43D9-89D4-86B2E91984EC}" presName="rect1" presStyleLbl="bgImgPlace1" presStyleIdx="0" presStyleCnt="1" custScaleX="77368" custScaleY="73418" custLinFactNeighborX="21543" custLinFactNeighborY="-1847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1000" r="-21000"/>
          </a:stretch>
        </a:blipFill>
      </dgm:spPr>
      <dgm:extLst>
        <a:ext uri="{E40237B7-FDA0-4F09-8148-C483321AD2D9}">
          <dgm14:cNvPr xmlns:dgm14="http://schemas.microsoft.com/office/drawing/2010/diagram" id="0" name="" descr="C:\Users\Batalov\Desktop\Анализ анкетирования родителей ДОО февраль 2022\tko466wtanpdxdhzhdh3.jpg"/>
        </a:ext>
      </dgm:extLst>
    </dgm:pt>
    <dgm:pt modelId="{C56E2019-747F-417F-98DB-BE105588F161}" type="pres">
      <dgm:prSet presAssocID="{C1777641-2F4D-43D9-89D4-86B2E91984EC}" presName="wedgeRectCallout1" presStyleLbl="node1" presStyleIdx="0" presStyleCnt="1" custLinFactNeighborX="-22540" custLinFactNeighborY="-128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D776B3F-2DEA-47C0-80F0-B50F1DC4376F}" srcId="{FBEFB812-5609-4EB2-8AB3-E368BDAE2CB8}" destId="{C1777641-2F4D-43D9-89D4-86B2E91984EC}" srcOrd="0" destOrd="0" parTransId="{EFBADFA3-5EE8-4AF8-A5B5-07A8CFEF4D28}" sibTransId="{6F90B526-625D-4E48-9B8D-8E6E1781BD7F}"/>
    <dgm:cxn modelId="{DB2FA2B5-8C85-42FD-89C7-A0D6D11C0E7F}" type="presOf" srcId="{C1777641-2F4D-43D9-89D4-86B2E91984EC}" destId="{C56E2019-747F-417F-98DB-BE105588F161}" srcOrd="0" destOrd="0" presId="urn:microsoft.com/office/officeart/2008/layout/BendingPictureCaptionList"/>
    <dgm:cxn modelId="{81E5A175-C9E8-409D-A72F-210FD02A2E5E}" type="presOf" srcId="{FBEFB812-5609-4EB2-8AB3-E368BDAE2CB8}" destId="{ABA6E90B-97DA-4BA1-BA50-A4605E8AB53B}" srcOrd="0" destOrd="0" presId="urn:microsoft.com/office/officeart/2008/layout/BendingPictureCaptionList"/>
    <dgm:cxn modelId="{97EA84CF-4E44-4CA6-8FE7-BA0357DEA6D5}" type="presParOf" srcId="{ABA6E90B-97DA-4BA1-BA50-A4605E8AB53B}" destId="{493DD6F3-A97A-45EA-A94D-C81BB4C8281A}" srcOrd="0" destOrd="0" presId="urn:microsoft.com/office/officeart/2008/layout/BendingPictureCaptionList"/>
    <dgm:cxn modelId="{8D85C39B-7881-4CB0-943B-A6E3E52AC2C8}" type="presParOf" srcId="{493DD6F3-A97A-45EA-A94D-C81BB4C8281A}" destId="{CF64A134-9C89-4BDE-9807-E969083C2A9D}" srcOrd="0" destOrd="0" presId="urn:microsoft.com/office/officeart/2008/layout/BendingPictureCaptionList"/>
    <dgm:cxn modelId="{37D4D6FC-069D-45B4-930B-700A9CB81582}" type="presParOf" srcId="{493DD6F3-A97A-45EA-A94D-C81BB4C8281A}" destId="{C56E2019-747F-417F-98DB-BE105588F161}" srcOrd="1" destOrd="0" presId="urn:microsoft.com/office/officeart/2008/layout/BendingPictureCa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64A134-9C89-4BDE-9807-E969083C2A9D}">
      <dsp:nvSpPr>
        <dsp:cNvPr id="0" name=""/>
        <dsp:cNvSpPr/>
      </dsp:nvSpPr>
      <dsp:spPr>
        <a:xfrm>
          <a:off x="3007589" y="0"/>
          <a:ext cx="5929640" cy="4501523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1000" r="-21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56E2019-747F-417F-98DB-BE105588F161}">
      <dsp:nvSpPr>
        <dsp:cNvPr id="0" name=""/>
        <dsp:cNvSpPr/>
      </dsp:nvSpPr>
      <dsp:spPr>
        <a:xfrm>
          <a:off x="0" y="4426951"/>
          <a:ext cx="6821140" cy="2145976"/>
        </a:xfrm>
        <a:prstGeom prst="wedgeRectCallout">
          <a:avLst>
            <a:gd name="adj1" fmla="val 20250"/>
            <a:gd name="adj2" fmla="val -607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Информационно-аналитический отчёт по результатам анкетирования родителей воспитанников дошкольных образовательных организаций Республики </a:t>
          </a: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Башкортостан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426951"/>
        <a:ext cx="6821140" cy="21459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BendingPictureCaptionList">
  <dgm:title val=""/>
  <dgm:desc val=""/>
  <dgm:catLst>
    <dgm:cat type="picture" pri="9000"/>
    <dgm:cat type="pictureconvert" pri="9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w" fact="1.11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"/>
              <dgm:constr type="t" for="ch" forName="rect1" refType="h" fact="0"/>
              <dgm:constr type="w" for="ch" forName="rect1" refType="w"/>
              <dgm:constr type="h" for="ch" forName="rect1" refType="h" fact="0.8"/>
              <dgm:constr type="l" for="ch" forName="wedgeRectCallout1" refType="w" fact="0.09"/>
              <dgm:constr type="t" for="ch" forName="wedgeRectCallout1" refType="h" fact="0.72"/>
              <dgm:constr type="w" for="ch" forName="wedgeRectCallout1" refType="w" fact="0.89"/>
              <dgm:constr type="h" for="ch" forName="wedgeRectCallout1" refType="h" fact="0.28"/>
            </dgm:constrLst>
          </dgm:if>
          <dgm:else name="Name6">
            <dgm:constrLst>
              <dgm:constr type="l" for="ch" forName="rect1" refType="w" fact="0"/>
              <dgm:constr type="t" for="ch" forName="rect1" refType="h" fact="0"/>
              <dgm:constr type="w" for="ch" forName="rect1" refType="w"/>
              <dgm:constr type="h" for="ch" forName="rect1" refType="h" fact="0.8"/>
              <dgm:constr type="l" for="ch" forName="wedgeRectCallout1" refType="w" fact="0.02"/>
              <dgm:constr type="t" for="ch" forName="wedgeRectCallout1" refType="h" fact="0.72"/>
              <dgm:constr type="w" for="ch" forName="wedgeRectCallout1" refType="w" fact="0.89"/>
              <dgm:constr type="h" for="ch" forName="wedgeRectCallout1" refType="h" fact="0.28"/>
            </dgm:constrLst>
          </dgm:else>
        </dgm:choose>
        <dgm:layoutNode name="rect1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wedgeRectCallout1" styleLbl="node1">
          <dgm:varLst>
            <dgm:bulletEnabled val="1"/>
          </dgm:varLst>
          <dgm:alg type="tx"/>
          <dgm:choose name="Name7">
            <dgm:if name="Name8" func="var" arg="dir" op="equ" val="norm">
              <dgm:shape xmlns:r="http://schemas.openxmlformats.org/officeDocument/2006/relationships" type="wedgeRectCallout" r:blip="">
                <dgm:adjLst>
                  <dgm:adj idx="1" val="0.2025"/>
                  <dgm:adj idx="2" val="-0.607"/>
                </dgm:adjLst>
              </dgm:shape>
            </dgm:if>
            <dgm:else name="Name9">
              <dgm:shape xmlns:r="http://schemas.openxmlformats.org/officeDocument/2006/relationships" type="wedgeRectCallout" r:blip="">
                <dgm:adjLst>
                  <dgm:adj idx="1" val="-0.2025"/>
                  <dgm:adj idx="2" val="-0.607"/>
                </dgm:adjLst>
              </dgm:shape>
            </dgm:else>
          </dgm:choos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0.04465</cdr:x>
      <cdr:y>0.37667</cdr:y>
    </cdr:from>
    <cdr:to>
      <cdr:x>0.98385</cdr:x>
      <cdr:y>0.38081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>
          <a:off x="395413" y="2088232"/>
          <a:ext cx="8317555" cy="22952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3">
          <a:schemeClr val="accent6"/>
        </a:lnRef>
        <a:fillRef xmlns:a="http://schemas.openxmlformats.org/drawingml/2006/main" idx="0">
          <a:schemeClr val="accent6"/>
        </a:fillRef>
        <a:effectRef xmlns:a="http://schemas.openxmlformats.org/drawingml/2006/main" idx="2">
          <a:schemeClr val="accent6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0.93285</cdr:x>
      <cdr:y>0.32471</cdr:y>
    </cdr:from>
    <cdr:to>
      <cdr:x>1</cdr:x>
      <cdr:y>0.37175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8495960" y="1800200"/>
          <a:ext cx="611560" cy="2607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2,81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0.0408</cdr:x>
      <cdr:y>0.38267</cdr:y>
    </cdr:from>
    <cdr:to>
      <cdr:x>1</cdr:x>
      <cdr:y>0.3829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>
          <a:off x="364262" y="1944216"/>
          <a:ext cx="8563738" cy="1168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3">
          <a:schemeClr val="accent6"/>
        </a:lnRef>
        <a:fillRef xmlns:a="http://schemas.openxmlformats.org/drawingml/2006/main" idx="0">
          <a:schemeClr val="accent6"/>
        </a:fillRef>
        <a:effectRef xmlns:a="http://schemas.openxmlformats.org/drawingml/2006/main" idx="2">
          <a:schemeClr val="accent6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0.04991</cdr:x>
      <cdr:y>0.3292</cdr:y>
    </cdr:from>
    <cdr:to>
      <cdr:x>1</cdr:x>
      <cdr:y>0.33168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 flipV="1">
          <a:off x="533400" y="2528889"/>
          <a:ext cx="10153650" cy="1905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3">
          <a:schemeClr val="accent6"/>
        </a:lnRef>
        <a:fillRef xmlns:a="http://schemas.openxmlformats.org/drawingml/2006/main" idx="0">
          <a:schemeClr val="accent6"/>
        </a:fillRef>
        <a:effectRef xmlns:a="http://schemas.openxmlformats.org/drawingml/2006/main" idx="2">
          <a:schemeClr val="accent6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0.94394</cdr:x>
      <cdr:y>0.28821</cdr:y>
    </cdr:from>
    <cdr:to>
      <cdr:x>1</cdr:x>
      <cdr:y>0.35082</cdr:y>
    </cdr:to>
    <cdr:sp macro="" textlink="">
      <cdr:nvSpPr>
        <cdr:cNvPr id="4" name="TextBox 2"/>
        <cdr:cNvSpPr txBox="1"/>
      </cdr:nvSpPr>
      <cdr:spPr>
        <a:xfrm xmlns:a="http://schemas.openxmlformats.org/drawingml/2006/main">
          <a:off x="8982075" y="1622425"/>
          <a:ext cx="533400" cy="35242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/>
        <a:p xmlns:a="http://schemas.openxmlformats.org/drawingml/2006/main">
          <a:r>
            <a:rPr lang="ru-RU" sz="1400" b="1">
              <a:latin typeface="Times New Roman" panose="02020603050405020304" pitchFamily="18" charset="0"/>
              <a:cs typeface="Times New Roman" panose="02020603050405020304" pitchFamily="18" charset="0"/>
            </a:rPr>
            <a:t>2,90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0.3862</cdr:y>
    </cdr:from>
    <cdr:to>
      <cdr:x>0.99464</cdr:x>
      <cdr:y>0.3862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>
          <a:off x="0" y="1916545"/>
          <a:ext cx="9360259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3">
          <a:schemeClr val="accent6"/>
        </a:lnRef>
        <a:fillRef xmlns:a="http://schemas.openxmlformats.org/drawingml/2006/main" idx="0">
          <a:schemeClr val="accent6"/>
        </a:fillRef>
        <a:effectRef xmlns:a="http://schemas.openxmlformats.org/drawingml/2006/main" idx="2">
          <a:schemeClr val="accent6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0.94433</cdr:x>
      <cdr:y>0.33733</cdr:y>
    </cdr:from>
    <cdr:to>
      <cdr:x>0.99315</cdr:x>
      <cdr:y>0.39347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8886825" y="1674030"/>
          <a:ext cx="459371" cy="2785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>
              <a:latin typeface="Times New Roman" panose="02020603050405020304" pitchFamily="18" charset="0"/>
              <a:cs typeface="Times New Roman" panose="02020603050405020304" pitchFamily="18" charset="0"/>
            </a:rPr>
            <a:t>2,33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0.05403</cdr:x>
      <cdr:y>0.39799</cdr:y>
    </cdr:from>
    <cdr:to>
      <cdr:x>1</cdr:x>
      <cdr:y>0.39967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>
          <a:off x="542925" y="2266950"/>
          <a:ext cx="9505950" cy="9525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3">
          <a:schemeClr val="accent6"/>
        </a:lnRef>
        <a:fillRef xmlns:a="http://schemas.openxmlformats.org/drawingml/2006/main" idx="0">
          <a:schemeClr val="accent6"/>
        </a:fillRef>
        <a:effectRef xmlns:a="http://schemas.openxmlformats.org/drawingml/2006/main" idx="2">
          <a:schemeClr val="accent6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0.94123</cdr:x>
      <cdr:y>0.34476</cdr:y>
    </cdr:from>
    <cdr:to>
      <cdr:x>0.9924</cdr:x>
      <cdr:y>0.37876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9458303" y="1963736"/>
          <a:ext cx="514201" cy="1936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ru-RU" sz="1050" b="1">
              <a:latin typeface="Times New Roman" panose="02020603050405020304" pitchFamily="18" charset="0"/>
              <a:cs typeface="Times New Roman" panose="02020603050405020304" pitchFamily="18" charset="0"/>
            </a:rPr>
            <a:t>2,56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0.0436</cdr:x>
      <cdr:y>0.345</cdr:y>
    </cdr:from>
    <cdr:to>
      <cdr:x>0.99126</cdr:x>
      <cdr:y>0.34655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 flipV="1">
          <a:off x="428625" y="1905953"/>
          <a:ext cx="9315263" cy="8572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3">
          <a:schemeClr val="accent6"/>
        </a:lnRef>
        <a:fillRef xmlns:a="http://schemas.openxmlformats.org/drawingml/2006/main" idx="0">
          <a:schemeClr val="accent6"/>
        </a:fillRef>
        <a:effectRef xmlns:a="http://schemas.openxmlformats.org/drawingml/2006/main" idx="2">
          <a:schemeClr val="accent6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0.95339</cdr:x>
      <cdr:y>0.2931</cdr:y>
    </cdr:from>
    <cdr:to>
      <cdr:x>1</cdr:x>
      <cdr:y>0.33625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9371633" y="1619250"/>
          <a:ext cx="458167" cy="238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>
              <a:latin typeface="Times New Roman" panose="02020603050405020304" pitchFamily="18" charset="0"/>
              <a:cs typeface="Times New Roman" panose="02020603050405020304" pitchFamily="18" charset="0"/>
            </a:rPr>
            <a:t>2,3</a:t>
          </a:r>
        </a:p>
      </cdr:txBody>
    </cdr:sp>
  </cdr:relSizeAnchor>
  <cdr:relSizeAnchor xmlns:cdr="http://schemas.openxmlformats.org/drawingml/2006/chartDrawing">
    <cdr:from>
      <cdr:x>0.85271</cdr:x>
      <cdr:y>0.74138</cdr:y>
    </cdr:from>
    <cdr:to>
      <cdr:x>0.96415</cdr:x>
      <cdr:y>0.83621</cdr:y>
    </cdr:to>
    <cdr:sp macro="" textlink="">
      <cdr:nvSpPr>
        <cdr:cNvPr id="2" name="Левая фигурная скобка 1"/>
        <cdr:cNvSpPr/>
      </cdr:nvSpPr>
      <cdr:spPr>
        <a:xfrm xmlns:a="http://schemas.openxmlformats.org/drawingml/2006/main" rot="16200000">
          <a:off x="8667750" y="3809999"/>
          <a:ext cx="523875" cy="1095375"/>
        </a:xfrm>
        <a:prstGeom xmlns:a="http://schemas.openxmlformats.org/drawingml/2006/main" prst="leftBrace">
          <a:avLst>
            <a:gd name="adj1" fmla="val 4697"/>
            <a:gd name="adj2" fmla="val 50000"/>
          </a:avLst>
        </a:prstGeom>
      </cdr:spPr>
      <cdr:style>
        <a:lnRef xmlns:a="http://schemas.openxmlformats.org/drawingml/2006/main" idx="3">
          <a:schemeClr val="accent6"/>
        </a:lnRef>
        <a:fillRef xmlns:a="http://schemas.openxmlformats.org/drawingml/2006/main" idx="0">
          <a:schemeClr val="accent6"/>
        </a:fillRef>
        <a:effectRef xmlns:a="http://schemas.openxmlformats.org/drawingml/2006/main" idx="2">
          <a:schemeClr val="accent6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 wrap="square">
          <a:noAutofit/>
        </a:bodyPr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0.06569</cdr:x>
      <cdr:y>0.34025</cdr:y>
    </cdr:from>
    <cdr:to>
      <cdr:x>0.99107</cdr:x>
      <cdr:y>0.34413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>
          <a:off x="981075" y="2500313"/>
          <a:ext cx="13820775" cy="28575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3">
          <a:schemeClr val="accent6"/>
        </a:lnRef>
        <a:fillRef xmlns:a="http://schemas.openxmlformats.org/drawingml/2006/main" idx="0">
          <a:schemeClr val="accent6"/>
        </a:fillRef>
        <a:effectRef xmlns:a="http://schemas.openxmlformats.org/drawingml/2006/main" idx="2">
          <a:schemeClr val="accent6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0.94664</cdr:x>
      <cdr:y>0.29877</cdr:y>
    </cdr:from>
    <cdr:to>
      <cdr:x>1</cdr:x>
      <cdr:y>0.33833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9124950" y="1707470"/>
          <a:ext cx="514350" cy="2261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100" b="1">
              <a:latin typeface="Times New Roman" panose="02020603050405020304" pitchFamily="18" charset="0"/>
              <a:cs typeface="Times New Roman" panose="02020603050405020304" pitchFamily="18" charset="0"/>
            </a:rPr>
            <a:t>2,74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0.07616</cdr:x>
      <cdr:y>0.37857</cdr:y>
    </cdr:from>
    <cdr:to>
      <cdr:x>0.98553</cdr:x>
      <cdr:y>0.38245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>
          <a:off x="952501" y="3719513"/>
          <a:ext cx="11372850" cy="3810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3">
          <a:schemeClr val="accent6"/>
        </a:lnRef>
        <a:fillRef xmlns:a="http://schemas.openxmlformats.org/drawingml/2006/main" idx="0">
          <a:schemeClr val="accent6"/>
        </a:fillRef>
        <a:effectRef xmlns:a="http://schemas.openxmlformats.org/drawingml/2006/main" idx="2">
          <a:schemeClr val="accent6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0.93877</cdr:x>
      <cdr:y>0.34285</cdr:y>
    </cdr:from>
    <cdr:to>
      <cdr:x>1</cdr:x>
      <cdr:y>0.37931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9031194" y="1988753"/>
          <a:ext cx="589056" cy="21152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50" b="1">
              <a:latin typeface="Times New Roman" panose="02020603050405020304" pitchFamily="18" charset="0"/>
              <a:cs typeface="Times New Roman" panose="02020603050405020304" pitchFamily="18" charset="0"/>
            </a:rPr>
            <a:t>2,78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0.0766</cdr:x>
      <cdr:y>0.3656</cdr:y>
    </cdr:from>
    <cdr:to>
      <cdr:x>0.99327</cdr:x>
      <cdr:y>0.36974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 flipV="1">
          <a:off x="963083" y="2805643"/>
          <a:ext cx="11525250" cy="3175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3">
          <a:schemeClr val="accent6"/>
        </a:lnRef>
        <a:fillRef xmlns:a="http://schemas.openxmlformats.org/drawingml/2006/main" idx="0">
          <a:schemeClr val="accent6"/>
        </a:fillRef>
        <a:effectRef xmlns:a="http://schemas.openxmlformats.org/drawingml/2006/main" idx="2">
          <a:schemeClr val="accent6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0.93055</cdr:x>
      <cdr:y>0.31833</cdr:y>
    </cdr:from>
    <cdr:to>
      <cdr:x>0.99031</cdr:x>
      <cdr:y>0.3479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9147121" y="1819275"/>
          <a:ext cx="587429" cy="1689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100" b="1">
              <a:latin typeface="Times New Roman" panose="02020603050405020304" pitchFamily="18" charset="0"/>
              <a:cs typeface="Times New Roman" panose="02020603050405020304" pitchFamily="18" charset="0"/>
            </a:rPr>
            <a:t>2,45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s://garant-fond-rk.ru/wp-content/uploads/2020/05/tko466wtanpdxdhzhdh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https://garant-fond-rk.ru/wp-content/uploads/2020/05/tko466wtanpdxdhzhdh3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https://garant-fond-rk.ru/wp-content/uploads/2020/05/tko466wtanpdxdhzhdh3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27047145"/>
              </p:ext>
            </p:extLst>
          </p:nvPr>
        </p:nvGraphicFramePr>
        <p:xfrm>
          <a:off x="19228" y="260648"/>
          <a:ext cx="9179116" cy="6850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32" name="Picture 8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7937"/>
            <a:ext cx="2211326" cy="996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2462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411760" y="562899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образовательной деятельности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450736"/>
              </p:ext>
            </p:extLst>
          </p:nvPr>
        </p:nvGraphicFramePr>
        <p:xfrm>
          <a:off x="1191092" y="1121296"/>
          <a:ext cx="7690326" cy="53579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44762"/>
                <a:gridCol w="3845564"/>
              </a:tblGrid>
              <a:tr h="5207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Минимальный индекс расхождения между внутренней оценкой ДОО и экспертной оценкой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индекс расхождения между внутренней оценкой ДОО и экспертной оценкой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Белокатайский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Дюртюлинский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(4,00)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Зилаирский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Федоровский район (-2,61)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г.Кумертау (0,01)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Бурзянский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(2,42)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Нефтекамск (- 0,01)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Кушнаренковский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(2,02)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Давлекановский район (0,02)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Илишевский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(1,72)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Салаватский район  (0,03)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Аскинский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(1,64)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(Советский район) (0,03)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Бураевский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(-1,20)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Миякинский район (- 0,03)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Стерлитамак (-1,07)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Бижбулякский район (0,04)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Гафурийский район (0,04)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Белорецкий район (- 0,05)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Нуримановский район (- 0,07)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Чекмагушский район (0,10)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Баймакский район (- 0,10)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Татышлинский район (- 0,10)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Мишкинский район (0,11)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(Калининский район) (- 0,17)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Благовещенский район  (- 0,18)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Кармаскалинский район  (- 0,18)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Стерлитамакский район  (- 0,18)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Янаульский район  (0,19)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(Октябрьский район) (0,20)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3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Хайбуллинский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 (- 0,20)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4434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667944261"/>
              </p:ext>
            </p:extLst>
          </p:nvPr>
        </p:nvGraphicFramePr>
        <p:xfrm>
          <a:off x="65509" y="980728"/>
          <a:ext cx="8964000" cy="5629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74434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3760835" y="562899"/>
            <a:ext cx="29508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Образовательный процесс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992644"/>
              </p:ext>
            </p:extLst>
          </p:nvPr>
        </p:nvGraphicFramePr>
        <p:xfrm>
          <a:off x="2814895" y="1112990"/>
          <a:ext cx="6077585" cy="29443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Самые низкие баллы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Самые высокие баллы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Федоровский район (0,40)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Шаранский район (5,00)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Бижбулякский район (1,40)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г. Уфа (Демский район) (4,88)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Аскинский район (4,61)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Илишевский район (4,26)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Кигинский район (4,24)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Куюргазинский район (4,18)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Дюртюлинский район (4,05)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Калтасинский район (3,97)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Буздякский район (3,67)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Благоварский район (3,55)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Балтачевский</a:t>
                      </a:r>
                      <a:r>
                        <a:rPr lang="ru-RU" sz="1400" dirty="0">
                          <a:effectLst/>
                        </a:rPr>
                        <a:t> район (3,50)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74758"/>
              </p:ext>
            </p:extLst>
          </p:nvPr>
        </p:nvGraphicFramePr>
        <p:xfrm>
          <a:off x="2814895" y="4149080"/>
          <a:ext cx="6077585" cy="17175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Самые низкие баллы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Самые высокие баллы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Бурзянский район (0,00)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Шаранский район (5,00)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Дюртюлинский район (0,00)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г. Уфа (Демский район) (4,90)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Кушнаренковский район (0,20)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Бураевский район (4,00)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Бижбулякский район (1,60)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Благоварский район (3,90)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Балтачевский район (3,60)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г. Уфа (Кировский  район) (3,52)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46463" y="1097517"/>
            <a:ext cx="26086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внутренней оценке:</a:t>
            </a:r>
            <a:endParaRPr kumimoji="0" lang="ru-RU" altLang="ru-RU" sz="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3716" y="4149080"/>
            <a:ext cx="25714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экспертной оценке:</a:t>
            </a:r>
            <a:endParaRPr lang="ru-RU" alt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434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3760835" y="562899"/>
            <a:ext cx="29508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Образовательный процесс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64758"/>
              </p:ext>
            </p:extLst>
          </p:nvPr>
        </p:nvGraphicFramePr>
        <p:xfrm>
          <a:off x="2987824" y="1248417"/>
          <a:ext cx="5386280" cy="58887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74370"/>
                <a:gridCol w="2111910"/>
              </a:tblGrid>
              <a:tr h="1616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Минимальный 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Аургазинский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Дюртюлинский район (4,05)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Благовещенский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Фёдоровский район (- 2,70)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Шаранский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Бурзянский район (2,20)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Нефтекамск (0,01)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(Демский район) (- 0,02)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Салават (0,04)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Белорецкий район (- 0,04)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г.Кумертау (- 0,04)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Миякинский район (0,05)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(Калининский район) (0,05)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(Кировский  район) (- 0,06)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Краснокамский район (- 0,07)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Нуримановский район (-0,07)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(Октябрьский район) (0,09)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Балтачевский район (-0,10)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Стерлитамакский район (-0,10)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Давлекановский район (-0,11)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Белебеевский район (0,12)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Кармаскалинский район (-0,13)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Мишкинский район (0,15)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Янаульский район (0,16)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Баймакский район (-0,17)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Гафурийский район (0,17)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Салаватский район (0,17)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Чекмагушский район (0,18)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Бижбулякский район (-0,20)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Сибай (-0,20)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67744" y="932231"/>
            <a:ext cx="642637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Индекс расхождения между внутренней оценкой ДОО и экспертной оценкой</a:t>
            </a:r>
            <a:endParaRPr kumimoji="0" lang="ru-RU" alt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434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264669543"/>
              </p:ext>
            </p:extLst>
          </p:nvPr>
        </p:nvGraphicFramePr>
        <p:xfrm>
          <a:off x="107504" y="836712"/>
          <a:ext cx="8928000" cy="5495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74434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3599309" y="568733"/>
            <a:ext cx="29334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условия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46463" y="1097517"/>
            <a:ext cx="26086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внутренней оценке:</a:t>
            </a:r>
            <a:endParaRPr kumimoji="0" lang="ru-RU" altLang="ru-RU" sz="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728361"/>
              </p:ext>
            </p:extLst>
          </p:nvPr>
        </p:nvGraphicFramePr>
        <p:xfrm>
          <a:off x="2866933" y="1244082"/>
          <a:ext cx="5900347" cy="46619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49865"/>
                <a:gridCol w="2950482"/>
              </a:tblGrid>
              <a:tr h="2382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низкие баллы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высокие баллы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Фёдоровский район (0,73)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Шаранский район (4,68)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Караидельский район (1,25)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Илишевский район (4,32)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Аургазинский район (1,62)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г.Уфа (Демский район) (4,16)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Хайбулинский район (1,69)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Дюртюлинский район (4,13)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Бижбулякский район (1,70)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Аскинский район (3,82)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Стерлитамакский район (1,87)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Ермекеевский район (3,58)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Альшеевский район (2,11)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Кугарчинский район (3,54)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Белорецкий район (2,17)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Благоварский район (3,52)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Стерлибашевский район (2,18)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Зианчуринский район (3,50)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Мишкинский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(2,21)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Ишимбайский район (2,22)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г.Уфа (Советский район) (2,33)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район (2,33)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Балтачевский район (2,34)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Дуванский район (2,39)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Бурзянский район (2,41)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Миякинский район (2,43)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Кушнаренковский район (2,45)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4434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3599309" y="568733"/>
            <a:ext cx="29334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условия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1268760"/>
            <a:ext cx="25714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экспертной оценке:</a:t>
            </a:r>
            <a:endParaRPr lang="ru-RU" alt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214920"/>
              </p:ext>
            </p:extLst>
          </p:nvPr>
        </p:nvGraphicFramePr>
        <p:xfrm>
          <a:off x="2987824" y="1263452"/>
          <a:ext cx="5393444" cy="53980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96440"/>
                <a:gridCol w="2697004"/>
              </a:tblGrid>
              <a:tr h="2177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низкие баллы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высокие баллы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</a:tr>
              <a:tr h="217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Бурзянский район (0,10)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Шаранский район (4,71)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</a:tr>
              <a:tr h="217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Дюртюлинский район (0,10)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г.Уфа (Дёмский район) (4,33)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</a:tr>
              <a:tr h="217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Кушнаренковский район (0,27)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Благоварский район (3,91)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</a:tr>
              <a:tr h="217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Калтасинский район (1,09)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Балтачевский район (3,69)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</a:tr>
              <a:tr h="217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Ермекеевский район (1,56)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Салават (3,58)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</a:tr>
              <a:tr h="217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Альшеевский район (1,63)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Бураевский район (3,58)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</a:tr>
              <a:tr h="217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Ишимбайский район (1,78)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г.Уфа (Кировский район) (3,53)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</a:tr>
              <a:tr h="217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Хайбулинский район (1,89)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</a:tr>
              <a:tr h="217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Буздякский район (1,90)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</a:tr>
              <a:tr h="217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Стерлитамакский район (1,95)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</a:tr>
              <a:tr h="217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Бижбулякский район (2,04)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</a:tr>
              <a:tr h="217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Стерлибашевский район (2,11)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</a:tr>
              <a:tr h="217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Аургазинский район (2,12)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</a:tr>
              <a:tr h="1710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г.Уфа (Орджоникидзевский район) (2,21)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</a:tr>
              <a:tr h="217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Дуванский район (2,22)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</a:tr>
              <a:tr h="217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Чекмагушевский район (2,22)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</a:tr>
              <a:tr h="217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Нуримановский район (2,29)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</a:tr>
              <a:tr h="217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г.Уфа (Советский район) (2,31)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</a:tr>
              <a:tr h="217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Илишевский район (2,31)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</a:tr>
              <a:tr h="2177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Туймазинский район (2,41)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860" marR="6086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44340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3599309" y="568733"/>
            <a:ext cx="29334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условия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424938"/>
              </p:ext>
            </p:extLst>
          </p:nvPr>
        </p:nvGraphicFramePr>
        <p:xfrm>
          <a:off x="1465656" y="965205"/>
          <a:ext cx="7200800" cy="57427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00024"/>
                <a:gridCol w="3600776"/>
              </a:tblGrid>
              <a:tr h="4849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Минимальный индекс расхождения между внутренней оценкой ДОО и экспертной оценкой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индекс расхождения между внутренней оценкой ДОО и экспертной оценкой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Благовещенский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Дюртюлинский район (4,03)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(Октябрьский район)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(- 0,01)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Бурзянский район (2,31)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Салаватский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(- 0,01)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Калтасинский район (2,27)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(Советский район)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(0,02)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Кушнаренковский район (2,18)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Зилаирский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(0,02)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Ермекеевский район (2,02)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Нефтекамск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(0,02)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Илишевский район (2,01)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Белокатайский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(- 0,03)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Фёдоровский район (- 1,93)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Шаранский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(- 0,03)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Белебеевский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(- 0,04)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Учалинский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(0,04)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Стерлибашевский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(0,07)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Гафурийский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(- 0,08)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Стерлитамакский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(- 0,08)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г.Кумертау (</a:t>
                      </a: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-0,09)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Давлекановский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(0,12)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Баймакский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(- 0,12)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Янаульский район (</a:t>
                      </a: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-0,12)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Сибай (</a:t>
                      </a: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Кармаскалинский район (</a:t>
                      </a: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0,16)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Дуванский район (</a:t>
                      </a: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(Демский район) (</a:t>
                      </a: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-0,17)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Бирский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(0,18)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Татышлинский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(0,18)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Хайбуллинский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(- 0,20)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  <a:tr h="16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Краснокамский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(0,20)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179" marR="4517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370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439576326"/>
              </p:ext>
            </p:extLst>
          </p:nvPr>
        </p:nvGraphicFramePr>
        <p:xfrm>
          <a:off x="108000" y="980728"/>
          <a:ext cx="9036000" cy="569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744340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46463" y="1097517"/>
            <a:ext cx="26086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внутренней оценке:</a:t>
            </a:r>
            <a:endParaRPr kumimoji="0" lang="ru-RU" altLang="ru-RU" sz="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99792" y="413972"/>
            <a:ext cx="61763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получения дошкольного образования лицами с ограниченными возможностями здоровья и инвалидами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552259"/>
              </p:ext>
            </p:extLst>
          </p:nvPr>
        </p:nvGraphicFramePr>
        <p:xfrm>
          <a:off x="2883328" y="1196752"/>
          <a:ext cx="6009151" cy="54681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4262"/>
                <a:gridCol w="3004889"/>
              </a:tblGrid>
              <a:tr h="1740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низкие баллы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высокие баллы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Балтачевский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Октябрьский (2,41)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Бижбулякский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Кигинский район (2,38)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Ермекеевский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Мелеузовский район (2,20)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Зианчуринский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Янаульский район (2,06)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Нуримановский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Зилаирский район (2,00)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Караидельский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Аургазинский район (2,00)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г.Сибай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Гафурийский район (1,92)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Стерлитамакский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г.Кумертау (1,82)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г.Уфа (Кировский район) 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Белокатайский район (1,63)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Учалинский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Дюртюлинский район (1,50)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Хайбулинский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Буздякский район (1,38)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Шаранский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Альшеевский район (1,33)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Ишимбайский район (0,11)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(Советский район) (1,28)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Илишевский район (0,40)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Дуванский район (0,67)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Кушнаренковский район (0,67)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г.Уфа (Октябрьский район) (0,72)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Благоварский район (1,00)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Бураевский район (1,00)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г.Уфа (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Орджоникидзевский район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)(1,03)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Стерлибашевский район (1,04)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район (1,16)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Бурзянский район (1,23)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Аскинский район (1,25)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Кармаскалинский район (1,25)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9162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3307057" y="562899"/>
            <a:ext cx="49781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ориентиры</a:t>
            </a:r>
            <a:endParaRPr lang="ru-RU" sz="28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934648"/>
              </p:ext>
            </p:extLst>
          </p:nvPr>
        </p:nvGraphicFramePr>
        <p:xfrm>
          <a:off x="2570262" y="1086119"/>
          <a:ext cx="6077585" cy="2453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Самые низкие баллы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Самые высокие баллы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Фёдоровский район (1,00)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Шаранский район (4,75)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Стерлитамакский район (1,83)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Город Уфа (</a:t>
                      </a:r>
                      <a:r>
                        <a:rPr lang="ru-RU" sz="1200">
                          <a:effectLst/>
                        </a:rPr>
                        <a:t>Демский район</a:t>
                      </a:r>
                      <a:r>
                        <a:rPr lang="ru-RU" sz="1400">
                          <a:effectLst/>
                        </a:rPr>
                        <a:t>) (4,65)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Кушнаренковский район (2,00)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Илишевский район (4,40)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Город Стерлитамак (2,27)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Дюртюлинский район (4,0)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Белорецкий район (2,30)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Калтасинский район (4,09)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Уфимский район (2,31)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Аскинский район (3,89)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Стерлибашевский район (2,34)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Буздякский район (3,89)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Бижбулякский район (2,44)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Город Салават (3,78)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Город Сибай (2,44)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179512" y="1338054"/>
            <a:ext cx="237626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внутренней оценке:</a:t>
            </a:r>
            <a:endParaRPr kumimoji="0" lang="ru-RU" altLang="ru-RU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162278"/>
              </p:ext>
            </p:extLst>
          </p:nvPr>
        </p:nvGraphicFramePr>
        <p:xfrm>
          <a:off x="2567211" y="3554650"/>
          <a:ext cx="6077585" cy="34350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Самые низкие баллы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Самые высокие баллы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Бурзянский район (0,00)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Благоварский район (4,75)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Дюртюлинский район (0,00)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Город Уфа (</a:t>
                      </a:r>
                      <a:r>
                        <a:rPr lang="ru-RU" sz="1200">
                          <a:effectLst/>
                        </a:rPr>
                        <a:t>Демский район</a:t>
                      </a:r>
                      <a:r>
                        <a:rPr lang="ru-RU" sz="1400">
                          <a:effectLst/>
                        </a:rPr>
                        <a:t>) (4,50)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Кушнаренковский район (0,00)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Шаранский район (4,50)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Альшеевский район (1,75)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Бураевский район (4,33)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Ишимбайский район (1,84)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Балтачевский район (3,84)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Калтасинский район (2,00)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Город Салават (3,60)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Стерлитамакский район (2,00)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Ермекеевский район (3,50)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Илишевский район (2,17)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Город Уфа (</a:t>
                      </a:r>
                      <a:r>
                        <a:rPr lang="ru-RU" sz="1200">
                          <a:effectLst/>
                        </a:rPr>
                        <a:t>Кировский район</a:t>
                      </a:r>
                      <a:r>
                        <a:rPr lang="ru-RU" sz="1400">
                          <a:effectLst/>
                        </a:rPr>
                        <a:t>) (3,50)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Бирский район (2,25)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Давлекановский район (2,25)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Бижбулякский район (2,33)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Зианчуринский район (2,33)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Белорецкий район (2,34)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07504" y="3554650"/>
            <a:ext cx="230425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экспертной оценке:</a:t>
            </a:r>
            <a:endParaRPr kumimoji="0" lang="ru-RU" altLang="ru-RU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1773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83716" y="1268760"/>
            <a:ext cx="25714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экспертной оценке:</a:t>
            </a:r>
            <a:endParaRPr lang="ru-RU" alt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99792" y="413972"/>
            <a:ext cx="61763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получения дошкольного образования лицами с ограниченными возможностями здоровья и инвалидами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046736"/>
              </p:ext>
            </p:extLst>
          </p:nvPr>
        </p:nvGraphicFramePr>
        <p:xfrm>
          <a:off x="2855126" y="1272977"/>
          <a:ext cx="6037354" cy="56433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18361"/>
                <a:gridCol w="3018993"/>
              </a:tblGrid>
              <a:tr h="1967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низкие баллы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высокие баллы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196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Балтачевский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Салават (5,00)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196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Бижбулякский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Краснокамский район (4,00)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196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Ермекеевский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Бураевский район (4,00)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196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Зианчуринский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(Демский район) (3,89)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196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Нуримановский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Благоварский район (3,67)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196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(Кировский  район)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Белебеевский район (3,50)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196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Учалинский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Миякинский район (3,25)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196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Хайбуллинский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г.Кумертау (3,17)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196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Шаранский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Мелеузовский район (3,08)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196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Ишимбайский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(Калининский район) (3,00)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196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Илишевский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Бирский район (3,00)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196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Кушнаренковский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(Октябрьский район) (3,00)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196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Аскинский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Октябрьский (2,94)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196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Дюртюлинский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Нефтекамск (2,84)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196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Стерлитамакский район (0,19)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Давлекановский район (2,67)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196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Бурзянский район (0,50)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Караидельский район (2,67)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196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Альшеевский район (0,50)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район (2,56)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196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Буздякский район (0,50)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196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Белокатайский район (0,50)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196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Куюргазинский район (0,75)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196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Дуванский район (0,80)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  <a:tr h="196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(Советский район) (0,95)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5001" marR="5500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91623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179513" y="1556792"/>
            <a:ext cx="23762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получения дошкольного образования лицами с ограниченными возможностями здоровья и инвалидами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230094"/>
              </p:ext>
            </p:extLst>
          </p:nvPr>
        </p:nvGraphicFramePr>
        <p:xfrm>
          <a:off x="2657575" y="0"/>
          <a:ext cx="6483002" cy="68125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41162"/>
                <a:gridCol w="3241840"/>
              </a:tblGrid>
              <a:tr h="371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Минимальный индекс расхождения между внутренней оценкой ДОО и экспертной оценкой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индекс расхождения между внутренней оценкой ДОО и экспертной оценкой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Аургазинский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(0,00)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Салават (-4,79)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Давлекановский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(0,00)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Бураевский район (-3,00)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Балтачевский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(0,00)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Белорецкий район (3,00)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Бижбулякский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(0,00)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Куюргазинский район (2,90)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Ермекеевский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(0,00)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Караидельский район (-2,67)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Зианчуринский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(0,00)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Благоварский район (-2,67)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Нуримановский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(0,00)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Абзелиловский район (2,67)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(Калининский район) (0,00)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Кугарчинский район (2,67)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(Кировский  район) (0,00)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(Октябрьский район) (-2,28)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Учалинский район (0,00)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Сибай (-2,00)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Хайбуллинский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(0,00)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Дюртюлинский район (1,50)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Шаранский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(0,00)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район (-1,40)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Янаульский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(-0,02)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г.Кумертау (-1,35)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Миякинский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(-0,06)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Гафурийский район (-0,08)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Кармаскалинский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(-0,08)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Ишимбайский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(0,11)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Дуванский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(-0,13)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Стерлитамакский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(-0,19)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Зилаирский район (-0,22)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</a:t>
                      </a: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Демский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район) (-0,26)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Белебеевский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(-0,28)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Нефтекамск (-0,28)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(Советский район) (0,33)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Баймакский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(0,35)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Бирский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(-0,37)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Илишевский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(0,40)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Орджоникидзевский район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(-0,47)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Октябрьский (-0,53)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Туймазинский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(0,56)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Кушнаренковский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(0,67)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Бурзянский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(0,73)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Альшеевский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(0,83)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Мелеузовский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(-0,88)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  <a:tr h="140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Буздякский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(0,88)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3290" marR="3329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91623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367856711"/>
              </p:ext>
            </p:extLst>
          </p:nvPr>
        </p:nvGraphicFramePr>
        <p:xfrm>
          <a:off x="107504" y="908720"/>
          <a:ext cx="8928000" cy="5524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Надпись 2"/>
          <p:cNvSpPr txBox="1">
            <a:spLocks noChangeArrowheads="1"/>
          </p:cNvSpPr>
          <p:nvPr/>
        </p:nvSpPr>
        <p:spPr bwMode="auto">
          <a:xfrm>
            <a:off x="7884368" y="5589240"/>
            <a:ext cx="6858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400" b="1">
                <a:effectLst/>
                <a:latin typeface="Times New Roman"/>
                <a:ea typeface="Calibri"/>
                <a:cs typeface="Times New Roman"/>
              </a:rPr>
              <a:t>НП</a:t>
            </a:r>
            <a:endParaRPr lang="ru-RU" sz="110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691623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46463" y="1097517"/>
            <a:ext cx="26086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внутренней оценке:</a:t>
            </a:r>
            <a:endParaRPr kumimoji="0" lang="ru-RU" altLang="ru-RU" sz="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83968" y="562899"/>
            <a:ext cx="33390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 родителями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929233"/>
              </p:ext>
            </p:extLst>
          </p:nvPr>
        </p:nvGraphicFramePr>
        <p:xfrm>
          <a:off x="2820625" y="1132065"/>
          <a:ext cx="6077585" cy="41571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Самые низкие баллы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Самые высокие баллы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Федоровский район (0,67)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Шаранский район (5,00)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Аургазинский район (1,56)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Илишевский район (4,77)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Бижбулякский район (1,78)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Аскинский район (4,74)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Стерлитамакский район (1,83)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г. Уфа (Демский район) (4,63)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Хайбуллинский район (1,88)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Дюртюлинский район (4,33)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Караидельский район (2,00)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Ермекеевский район (4,33)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город Стерлитамак (2,06)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Кигинский район (4,07)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Дуванский район (2,18)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Благоварский район (3,94)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Ишимбайский район (2,22)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Куюргазинский район (3,88)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Уфимский район (2,29)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Мелеузовский район (3,87)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Кушнаренковский район (2,33)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Калтасинский район (3,78)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Белорецкий район (2,37)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город Сибай (3,67)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г.Кумертау (2,37)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Кугарчинский район (3,67)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г. Уфа (Советский район) (2,44)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Балтачевский район (3,66)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Белокатайский район (2,58)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г. Уфа (Кировский  район) (3,58)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Зианчуринский район (3,45)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Буздякский</a:t>
                      </a:r>
                      <a:r>
                        <a:rPr lang="ru-RU" sz="1400" dirty="0">
                          <a:effectLst/>
                        </a:rPr>
                        <a:t> район (3,45)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91623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179512" y="1268760"/>
            <a:ext cx="25714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экспертной оценке:</a:t>
            </a:r>
            <a:endParaRPr lang="ru-RU" alt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3968" y="562899"/>
            <a:ext cx="33390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с родителями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79648"/>
              </p:ext>
            </p:extLst>
          </p:nvPr>
        </p:nvGraphicFramePr>
        <p:xfrm>
          <a:off x="2705150" y="1268760"/>
          <a:ext cx="6077585" cy="41715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Самые низкие баллы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Самые высокие баллы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Кушнаренковский район (0,00)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Шаранский район (5,00)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Бурзянский район (0,00)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Ермекеевский район (5,00)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Дюртюлинский район (0,00)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Бураевский район (5,00)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Нуримановский район (1,73)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г. Уфа (Демский район) (4,42)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Хайбуллинский район (1,78)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Благоварский район (4,17)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Стерлитамакский район (1,92)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Балтачевский район (4,11)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Дуванский район (2,00)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город Салават (3,80)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Ишимбайский район (2,00)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город Сибай (3,67)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Калтасинский район (2,00)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г. Уфа (Кировский  район) (3,67)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Куюргазинский район (2,00)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Абзелиловский район (3,67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г. Уфа (Орджоникидзевский район) (2,07)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Федоровский район (3,67)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Альшеевский район (2,17)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Бижбулякский район (2,33)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Белорецкий район (2,33)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Белокатайский район (2,33)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г. Уфа (Советский район) (2,40)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91623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744990"/>
              </p:ext>
            </p:extLst>
          </p:nvPr>
        </p:nvGraphicFramePr>
        <p:xfrm>
          <a:off x="3419872" y="562916"/>
          <a:ext cx="5472608" cy="60898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36018"/>
                <a:gridCol w="2736590"/>
              </a:tblGrid>
              <a:tr h="431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Минимальный индекс расхождения между внутренней оценкой ДОО и экспертной оценкой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индекс расхождения между внутренней оценкой ДОО и экспертной оценкой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Благовещенский район (0,00)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Дюртюлинский район (4,33)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Кармаскалинский район (0,00)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Федоровский район (- 3,00)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Салаватский район (0,00)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Бурзянский район (2,78)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Стерлибашевский район (0,00)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Бураевский район (-2,33)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Сибай (0,00)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Шаранский район (0,00)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Октябрьский (0,01)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Белорецкий район (0,04)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(Советский район) (0,04)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Белебеевский район (0,05)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Татышлинский район (0,05)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Янаульский район (0,06)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(Кировский  район) (-0,09)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Стерлитамакский район (-0,09)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(Калининский район) (- 0,10)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Хайбуллинский район (0,10)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Бирский район (0,12)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Чекмагушский район (0,13)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Баймакский район (- 0,14)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Миякинский район (-0,17)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Дуванский район (0,18)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(Демский район) (0,21)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Ишимбайский район (0,22)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Благоварский район (-0,23)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Нефтекамск (0,23)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(Октябрьский район) (0,23)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Давлекановский район (-0,24)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Белокатайский район (0,25)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Зилаирский район (-0,29)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Туймазинский район (0,33)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Гафурийский район (0,36)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Абзелиловский район (-0,40)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г.Кумертау (-0,41)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Балтачевский район (-0,45)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Альшеевский район район (0,45)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Буздякский район (0,45)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Краснокамский район (0,00)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Мелеузовский район (0,54)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  <a:tr h="143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Бижбулякский район (-0,55)</a:t>
                      </a:r>
                      <a:endParaRPr lang="ru-RU" sz="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120" marR="30120" marT="0" marB="0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899592" y="1112990"/>
            <a:ext cx="19302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</a:t>
            </a:r>
            <a:endParaRPr lang="ru-RU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родителями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1623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873326776"/>
              </p:ext>
            </p:extLst>
          </p:nvPr>
        </p:nvGraphicFramePr>
        <p:xfrm>
          <a:off x="107504" y="980728"/>
          <a:ext cx="88920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691623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2483768" y="554059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Здоровье, безопасность и повседневный уход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223378"/>
              </p:ext>
            </p:extLst>
          </p:nvPr>
        </p:nvGraphicFramePr>
        <p:xfrm>
          <a:off x="2814895" y="1112990"/>
          <a:ext cx="6077585" cy="38376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низкие баллы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высокие баллы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Федоровский район (0,92)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(Демский район) (4,68)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Стерлитамакский район (1,90)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Илишевский район (4,53)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Бижбулякский район (2,02)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Шаранский район (4,46)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Альшеевский район (2,09)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Аскинский район (4,21)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Аургазинский район (2,17)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Калтасинский район (4,04)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Кушнаренковский район (2,23)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Кигинский район (4,00)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Бурзянский район (2,27)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Дюртюлинский район (4,00)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Давлекановский район (2,32)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Буздякский район (3,83)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Стерлибашевский район (2,32)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Ермекеевский район (3,73)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район (2,32)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Куюргазинский район (3,61)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Белорецкий район (2,33)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Кугарчинский район (3,59)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Абзелиловский район (2,37)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Мелеузовский район (3,52)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Хайбуллинский район (2,39)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Караидельский район (2,45)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Стерлитамак (2,45)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(Советский район) (2,45)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46463" y="1097517"/>
            <a:ext cx="26086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внутренней оценке:</a:t>
            </a:r>
            <a:endParaRPr kumimoji="0" lang="ru-RU" altLang="ru-RU" sz="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1623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2483768" y="554059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Здоровье, безопасность и повседневный уход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1268760"/>
            <a:ext cx="25714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экспертной оценке:</a:t>
            </a:r>
            <a:endParaRPr lang="ru-RU" alt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993503"/>
              </p:ext>
            </p:extLst>
          </p:nvPr>
        </p:nvGraphicFramePr>
        <p:xfrm>
          <a:off x="2814895" y="1287602"/>
          <a:ext cx="6077585" cy="43087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низкие баллы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высокие баллы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Бурзянский район (0,00)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(Демский район) (4,84)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Дюртюлинский район (0,00)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Шаранский район (4,34)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Кушнаренковский район (0,28)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Бураевский район (4,27)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Альшеевский район (1,81)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Балтачевский район (4,06)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Бижбулякский район (1,86)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Благоварский район (3,96)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Ишимбайский район (1,87)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Салават (3,74)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Стерлитамакский район (2,05)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(Кировский  район) (3,57)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Орджоникидзевский район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(2,24)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Хайбуллинский район (2,30)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Чекмагушский район (2,30)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Зианчуринский район (2,32)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(Советский район) (2,34)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Куюргазинский район (2,35)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Дуванский район (2,37)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Белокатайский район (2,45)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Аургазинский район (2,46)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Зилаирский район (2,46)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13609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683568" y="1268760"/>
            <a:ext cx="22364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Здоровье, </a:t>
            </a:r>
            <a:endParaRPr lang="ru-RU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 </a:t>
            </a:r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повседневный уход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415358"/>
              </p:ext>
            </p:extLst>
          </p:nvPr>
        </p:nvGraphicFramePr>
        <p:xfrm>
          <a:off x="3520455" y="560270"/>
          <a:ext cx="5400600" cy="61403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00018"/>
                <a:gridCol w="2700582"/>
              </a:tblGrid>
              <a:tr h="3742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Минимальный индекс расхождения между внутренней оценкой ДОО и экспертной оценкой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индекс расхождения между внутренней оценкой ДОО и экспертной оценкой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Мишкинский район (0,02)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Дюртюлинский район (4,00)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Благовещенский район (-0,03)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Бурзянский район (2,27)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Миякинский район (0,04)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Кушнаренковский район (1,95)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Татышлинский район (0,05)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Фёдоровский район (- 1,81)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Нефтекамск (-0,06)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Илишевский район (1,69)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Октябрьский (-0,07)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Калтасинский район (1,52)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Янаульский район (-0,07)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Аскинский район (1,36)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Гафурийский район (0,07)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Бураевский район (- 1,32)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Хайбуллинский район (0,09)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(Советский район) (0,11)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Салаватский район (-0,12)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Бирский район (0,12)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Кармаскалинский район (0,12)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Шаранский район (0,12)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Дуванский район (0,13)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Баймакский район (-0,15)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Стерлитамакский район (-0,15)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(Демский район) (-0,16)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Бижбулякский район (0,16)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Мелеузовский район (0,17)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Зилаирский район (0,18)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Краснокамский район (-0,19)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(Кировский  район) (-0,22)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Белокатайский район (0,25)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Белебеевский район (-0,26)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Альшеевский район (0,28)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Аургазинский район (-0,29)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Туймазинский район (0,30)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(Октябрьский район) (0,30)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Учалинский район (0,30)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Давлекановский район (-0,33)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Кугарчинский район (0,33)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Нуримановский район (0,35)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(Калининский район) (-0,36)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г.Кумертау (0,39)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Караидельский район (-0,43)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Белорецкий район (-0,44)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Абзелиловский район (-0,45)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Салават (-0,46)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Благоварский район (-0,47)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район (-0,48)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Сибай (0,52)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2203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(Орджоникидзевский район) (0,55)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  <a:tr h="124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Стерлитамак (-0,57)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7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6915" marR="2691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9162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347531"/>
              </p:ext>
            </p:extLst>
          </p:nvPr>
        </p:nvGraphicFramePr>
        <p:xfrm>
          <a:off x="251520" y="836712"/>
          <a:ext cx="8640960" cy="58887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96544"/>
                <a:gridCol w="3744416"/>
              </a:tblGrid>
              <a:tr h="7715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Минимальный индекс расхождения между внутренней оценкой ДОО и экспертной оценкой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индекс расхождения между внутренней оценкой ДОО и экспертной оценкой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57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Аургазинский район (0,00)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Дюртюлинский район (4,00)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57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Благовещенский район (0,00)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Бурзянский район (2,44)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57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Ермекеевский район (0,00)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Илишевский район (2,23)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57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Кармаскалинский район (0,00)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Калтасинский район (2,09)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57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Уфа (Октябрьский район) (0,03)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Буздякский район (2,06)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57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Уфа (Кировский район) (0,03)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Кушнаренковский район (2,00)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57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Белорецкий район (0,04)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Федоровский район (2,00)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57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Дуванский район (0,05)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57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Уфа (Советский район) (0,07)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57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Гафурийский район (0,09)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57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Нефтекамск (0,09)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57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Кугарчинский район (0,09)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57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Хайбулинский район (0,09)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57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Бижбулякский район (0,11)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57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Миякинский район (0,11)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57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Мишкинский район (0,12)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57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Белебеевский район (0,13)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571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Краснокамский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(0,14)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44340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399039353"/>
              </p:ext>
            </p:extLst>
          </p:nvPr>
        </p:nvGraphicFramePr>
        <p:xfrm>
          <a:off x="-36000" y="836712"/>
          <a:ext cx="9180000" cy="580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691623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46463" y="1097517"/>
            <a:ext cx="26086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внутренней оценке:</a:t>
            </a:r>
            <a:endParaRPr kumimoji="0" lang="ru-RU" altLang="ru-RU" sz="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11960" y="562899"/>
            <a:ext cx="26281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и развитие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5277619"/>
              </p:ext>
            </p:extLst>
          </p:nvPr>
        </p:nvGraphicFramePr>
        <p:xfrm>
          <a:off x="2855126" y="1112990"/>
          <a:ext cx="5900347" cy="45259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49865"/>
                <a:gridCol w="2950482"/>
              </a:tblGrid>
              <a:tr h="2382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низкие баллы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высокие баллы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Фёдоровский район (0,00)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(Демский район) (4,74)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Стерлитамакский район (1,41)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Шаранский район (4,67)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Хайбуллинский район (1,46)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Илишевский район (4,37)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Бижбулякский район (1,67)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Дюртюлинский район (4,00)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Абзелиловский район (1,87)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Калтасинский район (3,83)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Стерлибашевский район (1,99)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Куюргазинский район (3,74)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Бураевский район (2,00)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Аскинский район (3,65)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Стерлитамак (2,07)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Кигинский район (3,62)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(Советский район) (2,08)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Балтачевский район (3,56)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Белорецкий район (2,13)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район (2,17)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Аургазинский район (2,22)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Дуванский район (2,23)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Давлекановский район (2,29)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Ишимбайский район (2,33)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Кушнаренковский район (2,33)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г.Кумертау (2,35)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  <a:tr h="238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Белокатайский район (2,44)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6580" marR="66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17971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179512" y="1268760"/>
            <a:ext cx="25714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экспертной оценке:</a:t>
            </a:r>
            <a:endParaRPr lang="ru-RU" alt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11960" y="562899"/>
            <a:ext cx="26281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и развитие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455030"/>
              </p:ext>
            </p:extLst>
          </p:nvPr>
        </p:nvGraphicFramePr>
        <p:xfrm>
          <a:off x="2780663" y="1210391"/>
          <a:ext cx="6113355" cy="48441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56358"/>
                <a:gridCol w="3056997"/>
              </a:tblGrid>
              <a:tr h="2020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низкие баллы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высокие баллы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Бурзянский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Шаранский район (4,67)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Дюртюлинский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г.Уфа (Дёмский район) (4,58)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Кушнаренковский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Благоварский район (4,50)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Калтасинский район (0,33)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Балтачевский район (3,78)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Белорецкий район (1,33)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Бураевский район (3,75)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Ермекеевский район (1,67)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г.Уфа (Кировский район) (3,67)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Бижбулякский район (1,75)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Альшеевский район (1,83)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Ишимбайский район (1,89)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Зианчуринский район (1,89)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Стерлитамакский район (1,94)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г.Уфа (Советский район) (1,95)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Дуванский район (2,00)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838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г.Уфа (Орджоникидзевский район) (2,07)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Бирский район (2,28)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Аскинский район (2,29)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Хайбуллинский район (2,33)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Кармаскалинский район (2,33)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Илишевский район (2,33)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Туймазинский район (2,37)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Чекмагушевский район (2,42)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Белокатайский район (2,44)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Зилаирский район (2,46)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  <a:tr h="174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Нуримановский район (2,47)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655" marR="4865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17971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179512" y="1412776"/>
            <a:ext cx="26281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и развитие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680301"/>
              </p:ext>
            </p:extLst>
          </p:nvPr>
        </p:nvGraphicFramePr>
        <p:xfrm>
          <a:off x="2921149" y="413048"/>
          <a:ext cx="5976664" cy="64375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88020"/>
                <a:gridCol w="2988644"/>
              </a:tblGrid>
              <a:tr h="472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Минимальный индекс расхождения между внутренней оценкой ДОО и экспертной оценкой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индекс расхождения между внутренней оценкой ДОО и экспертной оценкой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Белокатайский район (0,00)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Дюртюлинский район (4,00)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Буздякский район (0,00)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Калтасинский район (3,50)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Караидельский район (0,00)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Фёдоровский район (-3,00)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Салаватский район (0,00)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Шаранский район (0,00)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г.Нефтекамск (0,03)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Гафурийский район (0,04)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Янаульский район (0,06)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Бижбулякский район (-0,08)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г.Уфа (Калининский район) (0,08)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г.Уфа (Октябрьский район) (0,09)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Зилаирский район (0,13)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г.Уфа (Советский район) (0,13)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Нуримановский район (0,15)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Салават (-0,16)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г.Уфа (Дёмский район (0,16)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Туймазинский район (0,18)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г.Уфа (Кировский район) (-0,19)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Белебеевский район (0,19)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Давлекановский район (-0,21)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Кумертау (-0,21)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Балтачевский район (-0,22)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Миякинский район (-0,23)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Дуванский район (0,23)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Октябрьский (-0,25)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Мелеузовский район (0,28)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Чекмагушевский район (0,32)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Татышлинский район (-0,33)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Благовещенский район (0,33)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Учалинский район (0,33)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Кугарчинский район (-0,36)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Баймакский район (-0,43)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Ишимбайский район (0,44)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Аургазинский район (-0,45)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Бирский район (0,45)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Кигинский район (0,45)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  <a:tr h="1573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Кармаскалинский район (0,49)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626" marR="3162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17971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572614590"/>
              </p:ext>
            </p:extLst>
          </p:nvPr>
        </p:nvGraphicFramePr>
        <p:xfrm>
          <a:off x="0" y="836712"/>
          <a:ext cx="91080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717971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7971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7971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797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898057678"/>
              </p:ext>
            </p:extLst>
          </p:nvPr>
        </p:nvGraphicFramePr>
        <p:xfrm>
          <a:off x="36480" y="836712"/>
          <a:ext cx="9107520" cy="554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74434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3529415" y="562899"/>
            <a:ext cx="32108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9630334"/>
              </p:ext>
            </p:extLst>
          </p:nvPr>
        </p:nvGraphicFramePr>
        <p:xfrm>
          <a:off x="2411760" y="1166965"/>
          <a:ext cx="6490245" cy="61341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44783"/>
                <a:gridCol w="3245462"/>
              </a:tblGrid>
              <a:tr h="1885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низкие баллы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высокие баллы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Фёдоровский район (0,00)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Шаранский район (4,50)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Бижбулякский район (0,33)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Уфа (Демский район) (4,46)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Ишимбайский район (0,84)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Илишевский район (4,14)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Аургазинский район (1,00)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Дюртюлинский район (4,00)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Стерлитамакский район (1,00)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Мелеузовский район (3,75)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район (1,39)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Зилаирский район (3,60)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Хайбулинский район (1,45)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Ермекеевский район (1,50)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Дуванский район (1,63)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Кушнаренковский район (1,75)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Кумертау (1,89)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Куюргазинский район (1,97)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Нуримановский район (1,98)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Балтачевский район (2,00)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Караидельский район (2,00)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Мишкинский район (2,00)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Салават (2,03)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Стерлибашевский район (2,03)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Уфа (Октябрьский район) (2,11)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Уфа (Орджоникидзевский район) (2,12)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Альшеевский район (2,21)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Уфа (Советский район) (2,24)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  <a:tr h="1885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Кармаскалинский район (2,33)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52709" marR="52709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79512" y="1271463"/>
            <a:ext cx="216024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внутренней оценке:</a:t>
            </a:r>
            <a:endParaRPr kumimoji="0" lang="ru-RU" altLang="ru-RU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434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3529415" y="562899"/>
            <a:ext cx="32108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054361"/>
              </p:ext>
            </p:extLst>
          </p:nvPr>
        </p:nvGraphicFramePr>
        <p:xfrm>
          <a:off x="2411760" y="1112990"/>
          <a:ext cx="6456065" cy="51526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28392"/>
                <a:gridCol w="2927673"/>
              </a:tblGrid>
              <a:tr h="2155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низкие баллы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высокие баллы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15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Бурзянский район (0,00)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Уфа (Демский район) (4,75)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15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Дюртюлинский район (0,00)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Салават (4,47)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15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Калтасинский район (0,00)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Балтачевский район (4,00)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15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Кушнаренковский район (0,00)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Бураевский район (4,00)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15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Нуримановский район (0,40)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Ермекеевский район (4,00)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15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Стерлитамакский район (0,75)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Кугарчинский район (4,00)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15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Ишимбайский район (1,25)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Шаранский район (4,00)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15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Краснокамский район (1,50)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Баймакский район (3,83)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15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Учалинский район (1,50)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Благоварский район (3,47)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15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Дуванский район (1,60)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15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Аургазинский район (1,67)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15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Бижбулякский район (2,00)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15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Буздякский район (2,00)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15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Кармаскалинский район (2,00)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15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Мишкинский район (2,00)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15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Уфа (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Орджоникидзевский район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(2,07)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15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Уфа (Советский район) (2,11)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15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Уфа (Калининский район) (2,17)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15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Куюргазинский район (2,25)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  <a:tr h="2155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Илишевский район (2,42)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0239" marR="60239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51520" y="1227236"/>
            <a:ext cx="216024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экспертной оценке:</a:t>
            </a:r>
            <a:endParaRPr kumimoji="0" lang="ru-RU" altLang="ru-RU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434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3529415" y="562899"/>
            <a:ext cx="32108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72785"/>
              </p:ext>
            </p:extLst>
          </p:nvPr>
        </p:nvGraphicFramePr>
        <p:xfrm>
          <a:off x="1691680" y="1112990"/>
          <a:ext cx="6048672" cy="50249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24020"/>
                <a:gridCol w="3024652"/>
              </a:tblGrid>
              <a:tr h="4682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Минимальный индекс расхождения между внутренней оценкой ДОО и экспертной оценкой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Максимальный индекс расхождения между внутренней оценкой ДОО и экспертной оценкой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Благовещенский район (0,00)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Калтасинский район (3,67)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Салаватский район (0,00)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Дюртюлинский район (3,00)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Сибай (0,00)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Фёдоровский район (0,00)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Мишкинский район (0,00)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Бурзянский район (2,92)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Дуванский район (0,03)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Ермекеевский район (2,50)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Уфа (Орджоникидзевский район) (0,05)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Салават (2,44)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Нефтекамск (0,08)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Балтачевский район (2,00)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Туймазинский район (0,08)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Кушнаренковский район (1,75)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Бирский район (0,11)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Илишевский район (1,72)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Октябрьский (0,13)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Нуримановский район (1,58)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Уфа (Советский район) (0,13)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Уфимский район (1,39)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Абзелиловский район (0,15)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Краснокамский район (1,28)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Татышлинский район (0,17)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Учалинский район (1,28)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Хайбулинский район (1,22)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Зилаирский район (1,27)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Белебеевский район (0,23)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Стерлибашевский район (1,22)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Стерлитамакский район (0,25)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Аскинский (1,11)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Гафурийский район (0,26)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Кумертау (1,11)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Куюргазинский район (0,28)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Бураевский район (1,00)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Уфа (Демский район) (0,29)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Кугарчинский район (1,00)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Кигинский район (0,31)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Кармаскалинский район (0,33)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Чекмагушевский район (0,38)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Ишимбайский район (0,41)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Уфа (Калининский район) (0,41)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Баймакский район (0,46)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  <a:tr h="1560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Благоварский район (0,47)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3621" marR="4362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4434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900610398"/>
              </p:ext>
            </p:extLst>
          </p:nvPr>
        </p:nvGraphicFramePr>
        <p:xfrm>
          <a:off x="35496" y="908720"/>
          <a:ext cx="8928000" cy="5080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Надпись 2"/>
          <p:cNvSpPr txBox="1">
            <a:spLocks noChangeArrowheads="1"/>
          </p:cNvSpPr>
          <p:nvPr/>
        </p:nvSpPr>
        <p:spPr bwMode="auto">
          <a:xfrm>
            <a:off x="8625021" y="2567890"/>
            <a:ext cx="508635" cy="294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b="1" dirty="0">
                <a:effectLst/>
                <a:latin typeface="Times New Roman"/>
                <a:ea typeface="Calibri"/>
                <a:cs typeface="Times New Roman"/>
              </a:rPr>
              <a:t>2,65</a:t>
            </a:r>
            <a:endParaRPr lang="ru-RU" sz="11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74434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Batalov\Desktop\ЛОГОТИП\ЛОГОТИП на прозрачном фоне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576" y="12809"/>
            <a:ext cx="2441336" cy="110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2699792" y="260648"/>
            <a:ext cx="619268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3563888" y="332656"/>
            <a:ext cx="532859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413048"/>
            <a:ext cx="447288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2411760" y="562899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образовательной деятельности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4062030"/>
              </p:ext>
            </p:extLst>
          </p:nvPr>
        </p:nvGraphicFramePr>
        <p:xfrm>
          <a:off x="2411760" y="1013337"/>
          <a:ext cx="6077585" cy="23134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низкие баллы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высокие баллы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Федоровский район(0,48)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Шаранский район (4,89)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Стерлитамакский район(1,86)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Аскинский район (4,69)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Бижбулякский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район(1,89)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(Демский район) (4,67)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Стерлитамак(1,97)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Кигинский район (4,41)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Кушнаренковский район(2,02)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Илишевский район (4,32)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Хайбуллинский район(2,26)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Куюргазинский район (4,22)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Бурзянский район (2,43)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Дюртюлинский район (4,00)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Буздякский район (3,92)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Калтасинский район (3,86)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Краснокамский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(3,55)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79512" y="1035694"/>
            <a:ext cx="223224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внутренней оценке:</a:t>
            </a:r>
            <a:endParaRPr kumimoji="0" lang="ru-RU" altLang="ru-RU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397703"/>
              </p:ext>
            </p:extLst>
          </p:nvPr>
        </p:nvGraphicFramePr>
        <p:xfrm>
          <a:off x="2441104" y="3448745"/>
          <a:ext cx="6077585" cy="3154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низкие баллы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Самые высокие баллы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Дюртюлинский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(Демский район) (4,99)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Кушнаренковский район (0,00)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Шаранский район (4,66)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Бурзянский район (0,01)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Благоварский район (4,40)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Ермекеевский район (1,57)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Бураевский район (4,17)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Бижбулякский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 (1,85)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(Кировский  район) (3,74)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Альшеевский район (1,90)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 Салават (3,69)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Ишимбайский район (1,91)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Балтачевский район (3,59)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Стерлитамакский район (2,04)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Туймазинский район (2,28)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Дуванский район (2,33)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Уфа (</a:t>
                      </a: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Орджоникидзевский район</a:t>
                      </a: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(2,45)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Хайбуллинский район (2,46)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Калтасинский район (2,48)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Зианчуринский район (2,50)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51520" y="3436938"/>
            <a:ext cx="216024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экспертной оценке:</a:t>
            </a:r>
            <a:endParaRPr kumimoji="0" lang="ru-RU" altLang="ru-RU" sz="1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4340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5015</Words>
  <Application>Microsoft Office PowerPoint</Application>
  <PresentationFormat>Экран (4:3)</PresentationFormat>
  <Paragraphs>1265</Paragraphs>
  <Slides>37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Динис Баталов</dc:creator>
  <cp:lastModifiedBy>NN</cp:lastModifiedBy>
  <cp:revision>7</cp:revision>
  <dcterms:created xsi:type="dcterms:W3CDTF">2022-05-17T04:01:36Z</dcterms:created>
  <dcterms:modified xsi:type="dcterms:W3CDTF">2022-05-17T06:24:36Z</dcterms:modified>
</cp:coreProperties>
</file>