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2" r:id="rId3"/>
    <p:sldId id="263" r:id="rId4"/>
    <p:sldId id="264" r:id="rId5"/>
    <p:sldId id="265" r:id="rId6"/>
    <p:sldId id="266" r:id="rId7"/>
    <p:sldId id="267" r:id="rId8"/>
    <p:sldId id="268" r:id="rId9"/>
    <p:sldId id="269" r:id="rId10"/>
    <p:sldId id="270" r:id="rId11"/>
    <p:sldId id="271" r:id="rId12"/>
    <p:sldId id="272" r:id="rId13"/>
    <p:sldId id="274" r:id="rId14"/>
    <p:sldId id="275" r:id="rId15"/>
    <p:sldId id="276" r:id="rId16"/>
    <p:sldId id="277" r:id="rId17"/>
    <p:sldId id="278" r:id="rId18"/>
    <p:sldId id="27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E86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7E60213-F2C2-402E-AB9F-C703EB97B01D}" type="datetimeFigureOut">
              <a:rPr lang="ru-RU" smtClean="0"/>
              <a:pPr/>
              <a:t>12.10.2022</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9B4F692A-E730-4E79-BE38-38520B8DEDA8}" type="slidenum">
              <a:rPr lang="ru-RU" smtClean="0"/>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60213-F2C2-402E-AB9F-C703EB97B01D}" type="datetimeFigureOut">
              <a:rPr lang="ru-RU" smtClean="0"/>
              <a:pPr/>
              <a:t>12.10.2022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F692A-E730-4E79-BE38-38520B8DEDA8}"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628800"/>
            <a:ext cx="8496944" cy="1224136"/>
          </a:xfrm>
        </p:spPr>
        <p:txBody>
          <a:bodyPr>
            <a:normAutofit fontScale="90000"/>
          </a:bodyPr>
          <a:lstStyle/>
          <a:p>
            <a:r>
              <a:rPr lang="ru-RU" dirty="0">
                <a:latin typeface="Times New Roman" pitchFamily="18" charset="0"/>
                <a:cs typeface="Times New Roman" pitchFamily="18" charset="0"/>
              </a:rPr>
              <a:t>«Новый ФГОС третьего поколения: изменения стандартов НОО»</a:t>
            </a:r>
          </a:p>
        </p:txBody>
      </p:sp>
      <p:sp>
        <p:nvSpPr>
          <p:cNvPr id="3" name="Содержимое 2"/>
          <p:cNvSpPr>
            <a:spLocks noGrp="1"/>
          </p:cNvSpPr>
          <p:nvPr>
            <p:ph idx="1"/>
          </p:nvPr>
        </p:nvSpPr>
        <p:spPr>
          <a:xfrm>
            <a:off x="467544" y="5208523"/>
            <a:ext cx="5616624" cy="1152128"/>
          </a:xfrm>
        </p:spPr>
        <p:txBody>
          <a:bodyPr>
            <a:normAutofit/>
          </a:bodyPr>
          <a:lstStyle/>
          <a:p>
            <a:pPr marL="0" indent="0">
              <a:buNone/>
            </a:pPr>
            <a:r>
              <a:rPr lang="ru-RU" sz="1800" dirty="0" err="1">
                <a:latin typeface="Times New Roman" pitchFamily="18" charset="0"/>
                <a:cs typeface="Times New Roman" pitchFamily="18" charset="0"/>
              </a:rPr>
              <a:t>Халикова</a:t>
            </a:r>
            <a:r>
              <a:rPr lang="ru-RU" sz="1800" dirty="0">
                <a:latin typeface="Times New Roman" pitchFamily="18" charset="0"/>
                <a:cs typeface="Times New Roman" pitchFamily="18" charset="0"/>
              </a:rPr>
              <a:t> Г.Ш. </a:t>
            </a:r>
            <a:r>
              <a:rPr lang="ru-RU" sz="1800" dirty="0" err="1">
                <a:latin typeface="Times New Roman" pitchFamily="18" charset="0"/>
                <a:cs typeface="Times New Roman" pitchFamily="18" charset="0"/>
              </a:rPr>
              <a:t>Зам.по</a:t>
            </a:r>
            <a:r>
              <a:rPr lang="ru-RU" sz="1800" dirty="0">
                <a:latin typeface="Times New Roman" pitchFamily="18" charset="0"/>
                <a:cs typeface="Times New Roman" pitchFamily="18" charset="0"/>
              </a:rPr>
              <a:t> УВР НОО СОШ №2 </a:t>
            </a:r>
            <a:r>
              <a:rPr lang="ru-RU" sz="1800" dirty="0" err="1">
                <a:latin typeface="Times New Roman" pitchFamily="18" charset="0"/>
                <a:cs typeface="Times New Roman" pitchFamily="18" charset="0"/>
              </a:rPr>
              <a:t>с.Красноусольский</a:t>
            </a:r>
            <a:endParaRPr lang="ru-RU"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ru-RU" sz="2400" b="1" dirty="0">
                <a:latin typeface="Times New Roman" pitchFamily="18" charset="0"/>
                <a:cs typeface="Times New Roman" pitchFamily="18" charset="0"/>
              </a:rPr>
              <a:t>Предметные результаты</a:t>
            </a:r>
          </a:p>
        </p:txBody>
      </p:sp>
      <p:sp>
        <p:nvSpPr>
          <p:cNvPr id="3" name="Объект 2"/>
          <p:cNvSpPr>
            <a:spLocks noGrp="1"/>
          </p:cNvSpPr>
          <p:nvPr>
            <p:ph idx="1"/>
          </p:nvPr>
        </p:nvSpPr>
        <p:spPr>
          <a:xfrm>
            <a:off x="179512" y="1052736"/>
            <a:ext cx="8784976" cy="5073427"/>
          </a:xfrm>
        </p:spPr>
        <p:txBody>
          <a:bodyPr>
            <a:normAutofit/>
          </a:bodyPr>
          <a:lstStyle/>
          <a:p>
            <a:r>
              <a:rPr lang="ru-RU" sz="2000" dirty="0">
                <a:latin typeface="Times New Roman" pitchFamily="18" charset="0"/>
                <a:cs typeface="Times New Roman" pitchFamily="18" charset="0"/>
              </a:rPr>
              <a:t>ФГОС 3 поколения определяют чёткие требования к предметным результатам по каждой дисциплине. </a:t>
            </a:r>
          </a:p>
          <a:p>
            <a:r>
              <a:rPr lang="ru-RU" sz="2000" dirty="0">
                <a:latin typeface="Times New Roman" pitchFamily="18" charset="0"/>
                <a:cs typeface="Times New Roman" pitchFamily="18" charset="0"/>
              </a:rPr>
              <a:t>Появилось конкретное содержание по каждой предметной области.</a:t>
            </a:r>
          </a:p>
          <a:p>
            <a:r>
              <a:rPr lang="ru-RU" sz="2000" dirty="0">
                <a:latin typeface="Times New Roman" pitchFamily="18" charset="0"/>
                <a:cs typeface="Times New Roman" pitchFamily="18" charset="0"/>
              </a:rPr>
              <a:t>Предметные результаты освоения программы начального общего образования с учетом специфики содержания предметных областей, включающих конкретные учебные предметы (учебные модули), ориентированы на применение знаний, умений и навыков обучающимися в учебных ситуациях и реальных жизненных условиях, а также на успешное обучение на уровне начального общего образования.</a:t>
            </a:r>
          </a:p>
          <a:p>
            <a:pPr marL="0" indent="0">
              <a:buNone/>
            </a:pPr>
            <a:r>
              <a:rPr lang="ru-RU" sz="1800" dirty="0">
                <a:latin typeface="Times New Roman" pitchFamily="18" charset="0"/>
                <a:cs typeface="Times New Roman" pitchFamily="18" charset="0"/>
              </a:rPr>
              <a:t>Школы со статусом федеральных и региональных инновационных площадок вправе самостоятельно определять достижение промежуточных результатов по годам обучения, независимо от содержания примерных ООП</a:t>
            </a:r>
          </a:p>
        </p:txBody>
      </p:sp>
    </p:spTree>
    <p:extLst>
      <p:ext uri="{BB962C8B-B14F-4D97-AF65-F5344CB8AC3E}">
        <p14:creationId xmlns:p14="http://schemas.microsoft.com/office/powerpoint/2010/main" val="2085595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51520" y="260648"/>
            <a:ext cx="3600400" cy="5865515"/>
          </a:xfrm>
        </p:spPr>
        <p:txBody>
          <a:bodyPr>
            <a:normAutofit/>
          </a:bodyPr>
          <a:lstStyle/>
          <a:p>
            <a:pPr marL="0" indent="0">
              <a:buNone/>
            </a:pPr>
            <a:r>
              <a:rPr lang="ru-RU" sz="2000" u="sng" dirty="0">
                <a:latin typeface="Times New Roman" pitchFamily="18" charset="0"/>
                <a:cs typeface="Times New Roman" pitchFamily="18" charset="0"/>
              </a:rPr>
              <a:t>В обновлённых ФГОС </a:t>
            </a:r>
            <a:r>
              <a:rPr lang="ru-RU" sz="2000" dirty="0">
                <a:latin typeface="Times New Roman" pitchFamily="18" charset="0"/>
                <a:cs typeface="Times New Roman" pitchFamily="18" charset="0"/>
              </a:rPr>
              <a:t>сформулированы максимально конкретные требования к предметам всей школьной программы соответствующего уровня, позволяющие ответить на вопросы:</a:t>
            </a:r>
          </a:p>
          <a:p>
            <a:r>
              <a:rPr lang="ru-RU" sz="2000" i="1" dirty="0">
                <a:latin typeface="Times New Roman" pitchFamily="18" charset="0"/>
                <a:cs typeface="Times New Roman" pitchFamily="18" charset="0"/>
              </a:rPr>
              <a:t>что конкретно школьник будет знать,</a:t>
            </a:r>
          </a:p>
          <a:p>
            <a:r>
              <a:rPr lang="ru-RU" sz="2000" i="1" dirty="0">
                <a:latin typeface="Times New Roman" pitchFamily="18" charset="0"/>
                <a:cs typeface="Times New Roman" pitchFamily="18" charset="0"/>
              </a:rPr>
              <a:t>чем овладеет и что освоит.</a:t>
            </a:r>
          </a:p>
        </p:txBody>
      </p:sp>
      <p:sp>
        <p:nvSpPr>
          <p:cNvPr id="4" name="Объект 3"/>
          <p:cNvSpPr>
            <a:spLocks noGrp="1"/>
          </p:cNvSpPr>
          <p:nvPr>
            <p:ph sz="half" idx="2"/>
          </p:nvPr>
        </p:nvSpPr>
        <p:spPr>
          <a:xfrm>
            <a:off x="3851920" y="476672"/>
            <a:ext cx="4968552" cy="5649491"/>
          </a:xfrm>
        </p:spPr>
        <p:txBody>
          <a:bodyPr>
            <a:normAutofit/>
          </a:bodyPr>
          <a:lstStyle/>
          <a:p>
            <a:pPr marL="0" indent="0">
              <a:buNone/>
            </a:pPr>
            <a:r>
              <a:rPr lang="ru-RU" sz="2000" u="sng" dirty="0">
                <a:latin typeface="Times New Roman" pitchFamily="18" charset="0"/>
                <a:cs typeface="Times New Roman" pitchFamily="18" charset="0"/>
              </a:rPr>
              <a:t>Обновлённые ФГОС </a:t>
            </a:r>
            <a:r>
              <a:rPr lang="ru-RU" sz="2000" dirty="0">
                <a:latin typeface="Times New Roman" pitchFamily="18" charset="0"/>
                <a:cs typeface="Times New Roman" pitchFamily="18" charset="0"/>
              </a:rPr>
              <a:t>описывают систему требований к условиям реализации общеобразовательных программ, соблюдение которых обеспечивает равенство возможностей получения качественного образования для всех детей независимо от места жительства и дохода семьи.</a:t>
            </a:r>
          </a:p>
          <a:p>
            <a:pPr marL="0" indent="0">
              <a:buNone/>
            </a:pPr>
            <a:endParaRPr lang="ru-RU" sz="1800" dirty="0">
              <a:latin typeface="Times New Roman" pitchFamily="18" charset="0"/>
              <a:cs typeface="Times New Roman" pitchFamily="18" charset="0"/>
            </a:endParaRPr>
          </a:p>
          <a:p>
            <a:pPr marL="0" indent="0">
              <a:buNone/>
            </a:pPr>
            <a:r>
              <a:rPr lang="ru-RU" sz="1800" u="sng" dirty="0">
                <a:latin typeface="Times New Roman" pitchFamily="18" charset="0"/>
                <a:cs typeface="Times New Roman" pitchFamily="18" charset="0"/>
              </a:rPr>
              <a:t>Благодаря обновлённым стандартам </a:t>
            </a:r>
            <a:r>
              <a:rPr lang="ru-RU" sz="1800" dirty="0">
                <a:latin typeface="Times New Roman" pitchFamily="18" charset="0"/>
                <a:cs typeface="Times New Roman" pitchFamily="18" charset="0"/>
              </a:rPr>
              <a:t>школьники получат больше возможностей для того, чтобы заниматься наукой, проводить исследования, используя передовое оборудование.</a:t>
            </a:r>
          </a:p>
        </p:txBody>
      </p:sp>
    </p:spTree>
    <p:extLst>
      <p:ext uri="{BB962C8B-B14F-4D97-AF65-F5344CB8AC3E}">
        <p14:creationId xmlns:p14="http://schemas.microsoft.com/office/powerpoint/2010/main" val="1446186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92696"/>
            <a:ext cx="8640960" cy="3816424"/>
          </a:xfrm>
        </p:spPr>
        <p:txBody>
          <a:bodyPr>
            <a:normAutofit fontScale="90000"/>
          </a:bodyPr>
          <a:lstStyle/>
          <a:p>
            <a:pPr algn="l"/>
            <a:r>
              <a:rPr lang="ru-RU" sz="2200" b="1" u="sng" dirty="0">
                <a:latin typeface="Times New Roman" pitchFamily="18" charset="0"/>
                <a:cs typeface="Times New Roman" pitchFamily="18" charset="0"/>
              </a:rPr>
              <a:t>В новых ФГОС требования к результатам разделили на тематические модули по предметам.</a:t>
            </a:r>
            <a:br>
              <a:rPr lang="ru-RU" sz="2200" b="1" u="sng" dirty="0">
                <a:latin typeface="Times New Roman" pitchFamily="18" charset="0"/>
                <a:cs typeface="Times New Roman" pitchFamily="18" charset="0"/>
              </a:rPr>
            </a:br>
            <a:br>
              <a:rPr lang="ru-RU" sz="1800" b="1" u="sng" dirty="0">
                <a:latin typeface="Times New Roman" pitchFamily="18" charset="0"/>
                <a:cs typeface="Times New Roman" pitchFamily="18" charset="0"/>
              </a:rPr>
            </a:br>
            <a:r>
              <a:rPr lang="ru-RU" sz="2000" dirty="0">
                <a:latin typeface="Times New Roman" pitchFamily="18" charset="0"/>
                <a:cs typeface="Times New Roman" pitchFamily="18" charset="0"/>
              </a:rPr>
              <a:t>Во ФГОС НОО тематические модули указали для учебных предметов «Изобразительное искусство», «Музыка», «Технология», «Физическая культура»,</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«ОРКСЭ».</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ФГОС определяют обязательные для изучения модули. В них описали модули, которые можно изучать, если есть определенные природно- климатические условия, материально-техническое обеспечение и контингент учеников. Например, к ним отнесли «Растениеводство», «Животноводство» учебного предмета «Технология». Для физкультуры такими модулями стали «Зимние виды спорта» и «Плавание».</a:t>
            </a:r>
          </a:p>
        </p:txBody>
      </p:sp>
    </p:spTree>
    <p:extLst>
      <p:ext uri="{BB962C8B-B14F-4D97-AF65-F5344CB8AC3E}">
        <p14:creationId xmlns:p14="http://schemas.microsoft.com/office/powerpoint/2010/main" val="4052669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b="1" dirty="0">
                <a:solidFill>
                  <a:schemeClr val="tx2"/>
                </a:solidFill>
                <a:latin typeface="Times New Roman" pitchFamily="18" charset="0"/>
                <a:cs typeface="Times New Roman" pitchFamily="18" charset="0"/>
              </a:rPr>
              <a:t>Требования к рабочим программам</a:t>
            </a:r>
          </a:p>
        </p:txBody>
      </p:sp>
      <p:graphicFrame>
        <p:nvGraphicFramePr>
          <p:cNvPr id="5" name="Объект 4"/>
          <p:cNvGraphicFramePr>
            <a:graphicFrameLocks noGrp="1"/>
          </p:cNvGraphicFramePr>
          <p:nvPr>
            <p:ph idx="1"/>
            <p:extLst>
              <p:ext uri="{D42A27DB-BD31-4B8C-83A1-F6EECF244321}">
                <p14:modId xmlns:p14="http://schemas.microsoft.com/office/powerpoint/2010/main" val="2469067702"/>
              </p:ext>
            </p:extLst>
          </p:nvPr>
        </p:nvGraphicFramePr>
        <p:xfrm>
          <a:off x="107504" y="1340769"/>
          <a:ext cx="8928992" cy="5328591"/>
        </p:xfrm>
        <a:graphic>
          <a:graphicData uri="http://schemas.openxmlformats.org/drawingml/2006/table">
            <a:tbl>
              <a:tblPr firstRow="1" firstCol="1" bandRow="1">
                <a:tableStyleId>{5C22544A-7EE6-4342-B048-85BDC9FD1C3A}</a:tableStyleId>
              </a:tblPr>
              <a:tblGrid>
                <a:gridCol w="2077298">
                  <a:extLst>
                    <a:ext uri="{9D8B030D-6E8A-4147-A177-3AD203B41FA5}">
                      <a16:colId xmlns:a16="http://schemas.microsoft.com/office/drawing/2014/main" val="20000"/>
                    </a:ext>
                  </a:extLst>
                </a:gridCol>
                <a:gridCol w="3639161">
                  <a:extLst>
                    <a:ext uri="{9D8B030D-6E8A-4147-A177-3AD203B41FA5}">
                      <a16:colId xmlns:a16="http://schemas.microsoft.com/office/drawing/2014/main" val="20001"/>
                    </a:ext>
                  </a:extLst>
                </a:gridCol>
                <a:gridCol w="3212533">
                  <a:extLst>
                    <a:ext uri="{9D8B030D-6E8A-4147-A177-3AD203B41FA5}">
                      <a16:colId xmlns:a16="http://schemas.microsoft.com/office/drawing/2014/main" val="20002"/>
                    </a:ext>
                  </a:extLst>
                </a:gridCol>
              </a:tblGrid>
              <a:tr h="265796">
                <a:tc>
                  <a:txBody>
                    <a:bodyPr/>
                    <a:lstStyle/>
                    <a:p>
                      <a:pPr algn="ctr"/>
                      <a:r>
                        <a:rPr lang="ru-RU" sz="1050">
                          <a:effectLst/>
                        </a:rPr>
                        <a:t>Критерий</a:t>
                      </a:r>
                      <a:endParaRPr lang="ru-RU" sz="1100">
                        <a:effectLst/>
                        <a:latin typeface="Calibri"/>
                        <a:ea typeface="Times New Roman"/>
                        <a:cs typeface="Times New Roman"/>
                      </a:endParaRPr>
                    </a:p>
                  </a:txBody>
                  <a:tcPr marL="68580" marR="68580" marT="0" marB="0"/>
                </a:tc>
                <a:tc>
                  <a:txBody>
                    <a:bodyPr/>
                    <a:lstStyle/>
                    <a:p>
                      <a:pPr algn="ctr"/>
                      <a:r>
                        <a:rPr lang="ru-RU" sz="1050">
                          <a:effectLst/>
                        </a:rPr>
                        <a:t>Старый ФГОС</a:t>
                      </a:r>
                      <a:endParaRPr lang="ru-RU" sz="1100">
                        <a:effectLst/>
                        <a:latin typeface="Calibri"/>
                        <a:ea typeface="Times New Roman"/>
                        <a:cs typeface="Times New Roman"/>
                      </a:endParaRPr>
                    </a:p>
                  </a:txBody>
                  <a:tcPr marL="68580" marR="68580" marT="0" marB="0"/>
                </a:tc>
                <a:tc>
                  <a:txBody>
                    <a:bodyPr/>
                    <a:lstStyle/>
                    <a:p>
                      <a:pPr algn="ctr"/>
                      <a:r>
                        <a:rPr lang="ru-RU" sz="1050">
                          <a:effectLst/>
                        </a:rPr>
                        <a:t>Новый ФГОС</a:t>
                      </a:r>
                      <a:endParaRPr lang="ru-RU" sz="1100">
                        <a:effectLst/>
                        <a:latin typeface="Calibri"/>
                        <a:ea typeface="Times New Roman"/>
                        <a:cs typeface="Times New Roman"/>
                      </a:endParaRPr>
                    </a:p>
                  </a:txBody>
                  <a:tcPr marL="68580" marR="68580" marT="0" marB="0"/>
                </a:tc>
                <a:extLst>
                  <a:ext uri="{0D108BD9-81ED-4DB2-BD59-A6C34878D82A}">
                    <a16:rowId xmlns:a16="http://schemas.microsoft.com/office/drawing/2014/main" val="10000"/>
                  </a:ext>
                </a:extLst>
              </a:tr>
              <a:tr h="1012558">
                <a:tc>
                  <a:txBody>
                    <a:bodyPr/>
                    <a:lstStyle/>
                    <a:p>
                      <a:r>
                        <a:rPr lang="ru-RU" sz="1050">
                          <a:effectLst/>
                        </a:rPr>
                        <a:t>Виды программ</a:t>
                      </a:r>
                      <a:endParaRPr lang="ru-RU" sz="1100">
                        <a:effectLst/>
                        <a:latin typeface="Calibri"/>
                        <a:ea typeface="Times New Roman"/>
                        <a:cs typeface="Times New Roman"/>
                      </a:endParaRPr>
                    </a:p>
                  </a:txBody>
                  <a:tcPr marL="68580" marR="68580" marT="0" marB="0"/>
                </a:tc>
                <a:tc>
                  <a:txBody>
                    <a:bodyPr/>
                    <a:lstStyle/>
                    <a:p>
                      <a:r>
                        <a:rPr lang="ru-RU" sz="1050">
                          <a:effectLst/>
                        </a:rPr>
                        <a:t>Рабочие программы учебных предметов и курсов, в том числе и внеурочной деятельности</a:t>
                      </a:r>
                      <a:endParaRPr lang="ru-RU" sz="1100">
                        <a:effectLst/>
                        <a:latin typeface="Calibri"/>
                        <a:ea typeface="Times New Roman"/>
                        <a:cs typeface="Times New Roman"/>
                      </a:endParaRPr>
                    </a:p>
                  </a:txBody>
                  <a:tcPr marL="68580" marR="68580" marT="0" marB="0"/>
                </a:tc>
                <a:tc>
                  <a:txBody>
                    <a:bodyPr/>
                    <a:lstStyle/>
                    <a:p>
                      <a:r>
                        <a:rPr lang="ru-RU" sz="1000">
                          <a:effectLst/>
                        </a:rPr>
                        <a:t>Рабочие программы учебных предметов, учебных курсов, в том числе и внеурочной деятельности, учебных модулей.</a:t>
                      </a:r>
                      <a:endParaRPr lang="ru-RU" sz="1100">
                        <a:effectLst/>
                        <a:latin typeface="Calibri"/>
                        <a:ea typeface="Times New Roman"/>
                        <a:cs typeface="Times New Roman"/>
                      </a:endParaRPr>
                    </a:p>
                  </a:txBody>
                  <a:tcPr marL="68580" marR="68580" marT="0" marB="0"/>
                </a:tc>
                <a:extLst>
                  <a:ext uri="{0D108BD9-81ED-4DB2-BD59-A6C34878D82A}">
                    <a16:rowId xmlns:a16="http://schemas.microsoft.com/office/drawing/2014/main" val="10001"/>
                  </a:ext>
                </a:extLst>
              </a:tr>
              <a:tr h="759420">
                <a:tc>
                  <a:txBody>
                    <a:bodyPr/>
                    <a:lstStyle/>
                    <a:p>
                      <a:r>
                        <a:rPr lang="ru-RU" sz="1000">
                          <a:effectLst/>
                        </a:rPr>
                        <a:t>Структура рабочих программ</a:t>
                      </a:r>
                      <a:endParaRPr lang="ru-RU" sz="1100">
                        <a:effectLst/>
                        <a:latin typeface="Calibri"/>
                        <a:ea typeface="Times New Roman"/>
                        <a:cs typeface="Times New Roman"/>
                      </a:endParaRPr>
                    </a:p>
                  </a:txBody>
                  <a:tcPr marL="68580" marR="68580" marT="0" marB="0"/>
                </a:tc>
                <a:tc>
                  <a:txBody>
                    <a:bodyPr/>
                    <a:lstStyle/>
                    <a:p>
                      <a:r>
                        <a:rPr lang="ru-RU" sz="1000" dirty="0">
                          <a:effectLst/>
                        </a:rPr>
                        <a:t>Различается для рабочих программ учебных предметов, курсов и курсов внеурочной деятельности</a:t>
                      </a:r>
                      <a:endParaRPr lang="ru-RU" sz="1100" dirty="0">
                        <a:effectLst/>
                        <a:latin typeface="Calibri"/>
                        <a:ea typeface="Times New Roman"/>
                        <a:cs typeface="Times New Roman"/>
                      </a:endParaRPr>
                    </a:p>
                  </a:txBody>
                  <a:tcPr marL="68580" marR="68580" marT="0" marB="0"/>
                </a:tc>
                <a:tc>
                  <a:txBody>
                    <a:bodyPr/>
                    <a:lstStyle/>
                    <a:p>
                      <a:r>
                        <a:rPr lang="ru-RU" sz="1000">
                          <a:effectLst/>
                        </a:rPr>
                        <a:t>Одинаковая для всех рабочих программ, в том числе и программ внеурочной деятельности</a:t>
                      </a:r>
                      <a:endParaRPr lang="ru-RU" sz="1100">
                        <a:effectLst/>
                        <a:latin typeface="Calibri"/>
                        <a:ea typeface="Times New Roman"/>
                        <a:cs typeface="Times New Roman"/>
                      </a:endParaRPr>
                    </a:p>
                  </a:txBody>
                  <a:tcPr marL="68580" marR="68580" marT="0" marB="0"/>
                </a:tc>
                <a:extLst>
                  <a:ext uri="{0D108BD9-81ED-4DB2-BD59-A6C34878D82A}">
                    <a16:rowId xmlns:a16="http://schemas.microsoft.com/office/drawing/2014/main" val="10002"/>
                  </a:ext>
                </a:extLst>
              </a:tr>
              <a:tr h="1518839">
                <a:tc>
                  <a:txBody>
                    <a:bodyPr/>
                    <a:lstStyle/>
                    <a:p>
                      <a:r>
                        <a:rPr lang="ru-RU" sz="1000">
                          <a:effectLst/>
                        </a:rPr>
                        <a:t>Тематическое планирование рабочих программ учебных предметов, курсов внеурочной деятельности</a:t>
                      </a:r>
                      <a:endParaRPr lang="ru-RU" sz="1100">
                        <a:effectLst/>
                        <a:latin typeface="Calibri"/>
                        <a:ea typeface="Times New Roman"/>
                        <a:cs typeface="Times New Roman"/>
                      </a:endParaRPr>
                    </a:p>
                  </a:txBody>
                  <a:tcPr marL="68580" marR="68580" marT="0" marB="0"/>
                </a:tc>
                <a:tc>
                  <a:txBody>
                    <a:bodyPr/>
                    <a:lstStyle/>
                    <a:p>
                      <a:r>
                        <a:rPr lang="ru-RU" sz="1000" dirty="0">
                          <a:effectLst/>
                        </a:rPr>
                        <a:t>С учетом рабочей программы воспитания с указанием количества часов, отводимых на освоение каждой темы</a:t>
                      </a:r>
                      <a:endParaRPr lang="ru-RU" sz="1100" dirty="0">
                        <a:effectLst/>
                        <a:latin typeface="Calibri"/>
                        <a:ea typeface="Times New Roman"/>
                        <a:cs typeface="Times New Roman"/>
                      </a:endParaRPr>
                    </a:p>
                  </a:txBody>
                  <a:tcPr marL="68580" marR="68580" marT="0" marB="0"/>
                </a:tc>
                <a:tc>
                  <a:txBody>
                    <a:bodyPr/>
                    <a:lstStyle/>
                    <a:p>
                      <a:r>
                        <a:rPr lang="ru-RU" sz="1000">
                          <a:effectLst/>
                        </a:rPr>
                        <a:t>С указанием количества академических часов, отводимых на освоение каждой темы, возможности использования по этой теме ЭОР и ЦОР</a:t>
                      </a:r>
                      <a:endParaRPr lang="ru-RU" sz="1100">
                        <a:effectLst/>
                        <a:latin typeface="Calibri"/>
                        <a:ea typeface="Times New Roman"/>
                        <a:cs typeface="Times New Roman"/>
                      </a:endParaRPr>
                    </a:p>
                  </a:txBody>
                  <a:tcPr marL="68580" marR="68580" marT="0" marB="0"/>
                </a:tc>
                <a:extLst>
                  <a:ext uri="{0D108BD9-81ED-4DB2-BD59-A6C34878D82A}">
                    <a16:rowId xmlns:a16="http://schemas.microsoft.com/office/drawing/2014/main" val="10003"/>
                  </a:ext>
                </a:extLst>
              </a:tr>
              <a:tr h="759420">
                <a:tc>
                  <a:txBody>
                    <a:bodyPr/>
                    <a:lstStyle/>
                    <a:p>
                      <a:r>
                        <a:rPr lang="ru-RU" sz="1000">
                          <a:effectLst/>
                        </a:rPr>
                        <a:t>Учёт рабочей программы воспитания</a:t>
                      </a:r>
                      <a:endParaRPr lang="ru-RU" sz="1100">
                        <a:effectLst/>
                        <a:latin typeface="Calibri"/>
                        <a:ea typeface="Times New Roman"/>
                        <a:cs typeface="Times New Roman"/>
                      </a:endParaRPr>
                    </a:p>
                  </a:txBody>
                  <a:tcPr marL="68580" marR="68580" marT="0" marB="0"/>
                </a:tc>
                <a:tc>
                  <a:txBody>
                    <a:bodyPr/>
                    <a:lstStyle/>
                    <a:p>
                      <a:r>
                        <a:rPr lang="ru-RU" sz="1000">
                          <a:effectLst/>
                        </a:rPr>
                        <a:t>Только в разделе «Тематическое планирование»</a:t>
                      </a:r>
                      <a:endParaRPr lang="ru-RU" sz="1100">
                        <a:effectLst/>
                        <a:latin typeface="Calibri"/>
                        <a:ea typeface="Times New Roman"/>
                        <a:cs typeface="Times New Roman"/>
                      </a:endParaRPr>
                    </a:p>
                  </a:txBody>
                  <a:tcPr marL="68580" marR="68580" marT="0" marB="0"/>
                </a:tc>
                <a:tc>
                  <a:txBody>
                    <a:bodyPr/>
                    <a:lstStyle/>
                    <a:p>
                      <a:r>
                        <a:rPr lang="ru-RU" sz="1000">
                          <a:effectLst/>
                        </a:rPr>
                        <a:t>Во всех разделах рабочей программы</a:t>
                      </a:r>
                      <a:endParaRPr lang="ru-RU" sz="1100">
                        <a:effectLst/>
                        <a:latin typeface="Calibri"/>
                        <a:ea typeface="Times New Roman"/>
                        <a:cs typeface="Times New Roman"/>
                      </a:endParaRPr>
                    </a:p>
                  </a:txBody>
                  <a:tcPr marL="68580" marR="68580" marT="0" marB="0"/>
                </a:tc>
                <a:extLst>
                  <a:ext uri="{0D108BD9-81ED-4DB2-BD59-A6C34878D82A}">
                    <a16:rowId xmlns:a16="http://schemas.microsoft.com/office/drawing/2014/main" val="10004"/>
                  </a:ext>
                </a:extLst>
              </a:tr>
              <a:tr h="1012558">
                <a:tc>
                  <a:txBody>
                    <a:bodyPr/>
                    <a:lstStyle/>
                    <a:p>
                      <a:r>
                        <a:rPr lang="ru-RU" sz="1000">
                          <a:effectLst/>
                        </a:rPr>
                        <a:t>Особенности рабочей программы курса внеурочной деятельности</a:t>
                      </a:r>
                      <a:endParaRPr lang="ru-RU" sz="1100">
                        <a:effectLst/>
                        <a:latin typeface="Calibri"/>
                        <a:ea typeface="Times New Roman"/>
                        <a:cs typeface="Times New Roman"/>
                      </a:endParaRPr>
                    </a:p>
                  </a:txBody>
                  <a:tcPr marL="68580" marR="68580" marT="0" marB="0"/>
                </a:tc>
                <a:tc>
                  <a:txBody>
                    <a:bodyPr/>
                    <a:lstStyle/>
                    <a:p>
                      <a:r>
                        <a:rPr lang="ru-RU" sz="1000">
                          <a:effectLst/>
                        </a:rPr>
                        <a:t>В содержании программы должны быть указаны формы организации и виды деятельности</a:t>
                      </a:r>
                      <a:endParaRPr lang="ru-RU" sz="1100">
                        <a:effectLst/>
                        <a:latin typeface="Calibri"/>
                        <a:ea typeface="Times New Roman"/>
                        <a:cs typeface="Times New Roman"/>
                      </a:endParaRPr>
                    </a:p>
                  </a:txBody>
                  <a:tcPr marL="68580" marR="68580" marT="0" marB="0"/>
                </a:tc>
                <a:tc>
                  <a:txBody>
                    <a:bodyPr/>
                    <a:lstStyle/>
                    <a:p>
                      <a:r>
                        <a:rPr lang="ru-RU" sz="1000" dirty="0">
                          <a:effectLst/>
                        </a:rPr>
                        <a:t>В программе должны быть указаны формы проведения занятий</a:t>
                      </a:r>
                      <a:endParaRPr lang="ru-RU" sz="1100" dirty="0">
                        <a:effectLst/>
                        <a:latin typeface="Calibri"/>
                        <a:ea typeface="Times New Roman"/>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6" name="Rectangle 1"/>
          <p:cNvSpPr>
            <a:spLocks noChangeArrowheads="1"/>
          </p:cNvSpPr>
          <p:nvPr/>
        </p:nvSpPr>
        <p:spPr bwMode="auto">
          <a:xfrm>
            <a:off x="1377950" y="15716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998563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1008112"/>
          </a:xfrm>
        </p:spPr>
        <p:txBody>
          <a:bodyPr>
            <a:normAutofit/>
          </a:bodyPr>
          <a:lstStyle/>
          <a:p>
            <a:r>
              <a:rPr lang="ru-RU" sz="2400" b="1" dirty="0">
                <a:latin typeface="Times New Roman" pitchFamily="18" charset="0"/>
                <a:cs typeface="Times New Roman" pitchFamily="18" charset="0"/>
              </a:rPr>
              <a:t>Изменения структуры  воспитательной работы  среди школьников, её направления</a:t>
            </a:r>
          </a:p>
        </p:txBody>
      </p:sp>
      <p:sp>
        <p:nvSpPr>
          <p:cNvPr id="3" name="Объект 2"/>
          <p:cNvSpPr>
            <a:spLocks noGrp="1"/>
          </p:cNvSpPr>
          <p:nvPr>
            <p:ph idx="1"/>
          </p:nvPr>
        </p:nvSpPr>
        <p:spPr>
          <a:xfrm>
            <a:off x="467544" y="2204864"/>
            <a:ext cx="8568952" cy="3921299"/>
          </a:xfrm>
        </p:spPr>
        <p:txBody>
          <a:bodyPr>
            <a:normAutofit/>
          </a:bodyPr>
          <a:lstStyle/>
          <a:p>
            <a:pPr marL="0" indent="0">
              <a:buNone/>
            </a:pPr>
            <a:r>
              <a:rPr lang="ru-RU" sz="2000" dirty="0">
                <a:latin typeface="Times New Roman" pitchFamily="18" charset="0"/>
                <a:cs typeface="Times New Roman" pitchFamily="18" charset="0"/>
              </a:rPr>
              <a:t>Новые стандарты конкретизируют содержание календарного плана воспитательной работы, который входит в организационный раздел ООП. Он должен содержать перечень событий и мероприятий воспитательной направленности, которые организует и проводит школа или в которых она принимает участие.</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4455532"/>
            <a:ext cx="2736304" cy="1781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72620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496944" cy="4893647"/>
          </a:xfrm>
          <a:prstGeom prst="rect">
            <a:avLst/>
          </a:prstGeom>
        </p:spPr>
        <p:txBody>
          <a:bodyPr wrap="square">
            <a:spAutoFit/>
          </a:bodyPr>
          <a:lstStyle/>
          <a:p>
            <a:endParaRPr lang="ru-RU" sz="2400" dirty="0">
              <a:latin typeface="Times New Roman" pitchFamily="18" charset="0"/>
              <a:cs typeface="Times New Roman" pitchFamily="18" charset="0"/>
            </a:endParaRPr>
          </a:p>
          <a:p>
            <a:r>
              <a:rPr lang="ru-RU" sz="2400" u="sng" dirty="0">
                <a:latin typeface="Times New Roman" pitchFamily="18" charset="0"/>
                <a:cs typeface="Times New Roman" pitchFamily="18" charset="0"/>
              </a:rPr>
              <a:t>В новых ФГОС подробнее описаны результаты освоения программы.</a:t>
            </a:r>
          </a:p>
          <a:p>
            <a:r>
              <a:rPr lang="ru-RU" sz="2400" dirty="0">
                <a:latin typeface="Times New Roman" pitchFamily="18" charset="0"/>
                <a:cs typeface="Times New Roman" pitchFamily="18" charset="0"/>
              </a:rPr>
              <a:t>- </a:t>
            </a:r>
            <a:r>
              <a:rPr lang="ru-RU" sz="2400" b="1" dirty="0">
                <a:latin typeface="Times New Roman" pitchFamily="18" charset="0"/>
                <a:cs typeface="Times New Roman" pitchFamily="18" charset="0"/>
              </a:rPr>
              <a:t>Т</a:t>
            </a:r>
            <a:r>
              <a:rPr lang="ru-RU" sz="2400" dirty="0">
                <a:latin typeface="Times New Roman" pitchFamily="18" charset="0"/>
                <a:cs typeface="Times New Roman" pitchFamily="18" charset="0"/>
              </a:rPr>
              <a:t>ребования к пояснительной записке стали едиными. (Теперь на уровне НОО не надо указывать в записке состав участников образовательных отношений и общие подходы к организации внеурочной деятельности. А на уровне ОО придется добавить общую характеристику программы.)</a:t>
            </a:r>
          </a:p>
          <a:p>
            <a:r>
              <a:rPr lang="ru-RU" sz="2400" dirty="0">
                <a:latin typeface="Times New Roman" pitchFamily="18" charset="0"/>
                <a:cs typeface="Times New Roman" pitchFamily="18" charset="0"/>
              </a:rPr>
              <a:t>- </a:t>
            </a:r>
            <a:r>
              <a:rPr lang="ru-RU" sz="2400" b="1" dirty="0">
                <a:latin typeface="Times New Roman" pitchFamily="18" charset="0"/>
                <a:cs typeface="Times New Roman" pitchFamily="18" charset="0"/>
              </a:rPr>
              <a:t>Т</a:t>
            </a:r>
            <a:r>
              <a:rPr lang="ru-RU" sz="2400" dirty="0">
                <a:latin typeface="Times New Roman" pitchFamily="18" charset="0"/>
                <a:cs typeface="Times New Roman" pitchFamily="18" charset="0"/>
              </a:rPr>
              <a:t>ребования к структуре рабочих программ по предметам и внеурочной деятельности стали одинаковыми.</a:t>
            </a:r>
          </a:p>
          <a:p>
            <a:r>
              <a:rPr lang="ru-RU" sz="2400" dirty="0">
                <a:latin typeface="Times New Roman" pitchFamily="18" charset="0"/>
                <a:cs typeface="Times New Roman" pitchFamily="18" charset="0"/>
              </a:rPr>
              <a:t>- </a:t>
            </a:r>
            <a:r>
              <a:rPr lang="ru-RU" sz="2400" b="1" dirty="0">
                <a:latin typeface="Times New Roman" pitchFamily="18" charset="0"/>
                <a:cs typeface="Times New Roman" pitchFamily="18" charset="0"/>
              </a:rPr>
              <a:t>Р</a:t>
            </a:r>
            <a:r>
              <a:rPr lang="ru-RU" sz="2400" dirty="0">
                <a:latin typeface="Times New Roman" pitchFamily="18" charset="0"/>
                <a:cs typeface="Times New Roman" pitchFamily="18" charset="0"/>
              </a:rPr>
              <a:t>азрешили уменьшить срок освоения программы, если вводится ускоренное обучение по индивидуальному учебному плану.</a:t>
            </a:r>
          </a:p>
        </p:txBody>
      </p:sp>
    </p:spTree>
    <p:extLst>
      <p:ext uri="{BB962C8B-B14F-4D97-AF65-F5344CB8AC3E}">
        <p14:creationId xmlns:p14="http://schemas.microsoft.com/office/powerpoint/2010/main" val="1260010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7992888" cy="936104"/>
          </a:xfrm>
        </p:spPr>
        <p:txBody>
          <a:bodyPr>
            <a:normAutofit/>
          </a:bodyPr>
          <a:lstStyle/>
          <a:p>
            <a:r>
              <a:rPr lang="ru-RU" sz="1800" b="1" dirty="0">
                <a:latin typeface="Times New Roman" pitchFamily="18" charset="0"/>
                <a:cs typeface="Times New Roman" pitchFamily="18" charset="0"/>
              </a:rPr>
              <a:t>Изменили объем часов аудиторной нагрузки: увеличили минимальный порог и уменьшили верхнюю границу.</a:t>
            </a:r>
            <a:br>
              <a:rPr lang="ru-RU" sz="1800" b="1" dirty="0">
                <a:latin typeface="Times New Roman" pitchFamily="18" charset="0"/>
                <a:cs typeface="Times New Roman" pitchFamily="18" charset="0"/>
              </a:rPr>
            </a:br>
            <a:endParaRPr lang="ru-RU" sz="1800" b="1"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612038588"/>
              </p:ext>
            </p:extLst>
          </p:nvPr>
        </p:nvGraphicFramePr>
        <p:xfrm>
          <a:off x="395537" y="1988840"/>
          <a:ext cx="7920879" cy="1371600"/>
        </p:xfrm>
        <a:graphic>
          <a:graphicData uri="http://schemas.openxmlformats.org/drawingml/2006/table">
            <a:tbl>
              <a:tblPr firstRow="1" bandRow="1">
                <a:tableStyleId>{5C22544A-7EE6-4342-B048-85BDC9FD1C3A}</a:tableStyleId>
              </a:tblPr>
              <a:tblGrid>
                <a:gridCol w="2664295">
                  <a:extLst>
                    <a:ext uri="{9D8B030D-6E8A-4147-A177-3AD203B41FA5}">
                      <a16:colId xmlns:a16="http://schemas.microsoft.com/office/drawing/2014/main" val="20000"/>
                    </a:ext>
                  </a:extLst>
                </a:gridCol>
                <a:gridCol w="2616291">
                  <a:extLst>
                    <a:ext uri="{9D8B030D-6E8A-4147-A177-3AD203B41FA5}">
                      <a16:colId xmlns:a16="http://schemas.microsoft.com/office/drawing/2014/main" val="20001"/>
                    </a:ext>
                  </a:extLst>
                </a:gridCol>
                <a:gridCol w="2640293">
                  <a:extLst>
                    <a:ext uri="{9D8B030D-6E8A-4147-A177-3AD203B41FA5}">
                      <a16:colId xmlns:a16="http://schemas.microsoft.com/office/drawing/2014/main" val="20002"/>
                    </a:ext>
                  </a:extLst>
                </a:gridCol>
              </a:tblGrid>
              <a:tr h="375991">
                <a:tc>
                  <a:txBody>
                    <a:bodyPr/>
                    <a:lstStyle/>
                    <a:p>
                      <a:r>
                        <a:rPr lang="ru-RU" dirty="0"/>
                        <a:t>Границы аудиторной нагрузки</a:t>
                      </a:r>
                    </a:p>
                  </a:txBody>
                  <a:tcPr/>
                </a:tc>
                <a:tc>
                  <a:txBody>
                    <a:bodyPr/>
                    <a:lstStyle/>
                    <a:p>
                      <a:r>
                        <a:rPr lang="ru-RU" dirty="0"/>
                        <a:t>Старый ФГОС НОО</a:t>
                      </a:r>
                    </a:p>
                  </a:txBody>
                  <a:tcPr/>
                </a:tc>
                <a:tc>
                  <a:txBody>
                    <a:bodyPr/>
                    <a:lstStyle/>
                    <a:p>
                      <a:r>
                        <a:rPr lang="ru-RU" dirty="0"/>
                        <a:t>Новый ФГОС НОО</a:t>
                      </a:r>
                    </a:p>
                  </a:txBody>
                  <a:tcPr/>
                </a:tc>
                <a:extLst>
                  <a:ext uri="{0D108BD9-81ED-4DB2-BD59-A6C34878D82A}">
                    <a16:rowId xmlns:a16="http://schemas.microsoft.com/office/drawing/2014/main" val="10000"/>
                  </a:ext>
                </a:extLst>
              </a:tr>
              <a:tr h="214852">
                <a:tc>
                  <a:txBody>
                    <a:bodyPr/>
                    <a:lstStyle/>
                    <a:p>
                      <a:pPr algn="ctr"/>
                      <a:r>
                        <a:rPr lang="ru-RU" dirty="0"/>
                        <a:t>Минимум</a:t>
                      </a:r>
                    </a:p>
                  </a:txBody>
                  <a:tcPr/>
                </a:tc>
                <a:tc>
                  <a:txBody>
                    <a:bodyPr/>
                    <a:lstStyle/>
                    <a:p>
                      <a:pPr algn="ctr"/>
                      <a:r>
                        <a:rPr lang="ru-RU" dirty="0"/>
                        <a:t>2904</a:t>
                      </a:r>
                    </a:p>
                  </a:txBody>
                  <a:tcPr/>
                </a:tc>
                <a:tc>
                  <a:txBody>
                    <a:bodyPr/>
                    <a:lstStyle/>
                    <a:p>
                      <a:pPr algn="ctr"/>
                      <a:r>
                        <a:rPr lang="ru-RU" dirty="0"/>
                        <a:t>2954</a:t>
                      </a:r>
                    </a:p>
                  </a:txBody>
                  <a:tcPr/>
                </a:tc>
                <a:extLst>
                  <a:ext uri="{0D108BD9-81ED-4DB2-BD59-A6C34878D82A}">
                    <a16:rowId xmlns:a16="http://schemas.microsoft.com/office/drawing/2014/main" val="10001"/>
                  </a:ext>
                </a:extLst>
              </a:tr>
              <a:tr h="214852">
                <a:tc>
                  <a:txBody>
                    <a:bodyPr/>
                    <a:lstStyle/>
                    <a:p>
                      <a:pPr algn="ctr"/>
                      <a:r>
                        <a:rPr lang="ru-RU" dirty="0"/>
                        <a:t>Максимум</a:t>
                      </a:r>
                    </a:p>
                  </a:txBody>
                  <a:tcPr/>
                </a:tc>
                <a:tc>
                  <a:txBody>
                    <a:bodyPr/>
                    <a:lstStyle/>
                    <a:p>
                      <a:pPr algn="ctr"/>
                      <a:r>
                        <a:rPr lang="ru-RU" dirty="0"/>
                        <a:t>3345</a:t>
                      </a:r>
                    </a:p>
                  </a:txBody>
                  <a:tcPr/>
                </a:tc>
                <a:tc>
                  <a:txBody>
                    <a:bodyPr/>
                    <a:lstStyle/>
                    <a:p>
                      <a:pPr algn="ctr"/>
                      <a:r>
                        <a:rPr lang="ru-RU" dirty="0"/>
                        <a:t>3190</a:t>
                      </a:r>
                    </a:p>
                  </a:txBody>
                  <a:tcPr/>
                </a:tc>
                <a:extLst>
                  <a:ext uri="{0D108BD9-81ED-4DB2-BD59-A6C34878D82A}">
                    <a16:rowId xmlns:a16="http://schemas.microsoft.com/office/drawing/2014/main" val="10002"/>
                  </a:ext>
                </a:extLst>
              </a:tr>
            </a:tbl>
          </a:graphicData>
        </a:graphic>
      </p:graphicFrame>
      <p:sp>
        <p:nvSpPr>
          <p:cNvPr id="5" name="Прямоугольник 4"/>
          <p:cNvSpPr/>
          <p:nvPr/>
        </p:nvSpPr>
        <p:spPr>
          <a:xfrm>
            <a:off x="539552" y="3861048"/>
            <a:ext cx="7992888" cy="646331"/>
          </a:xfrm>
          <a:prstGeom prst="rect">
            <a:avLst/>
          </a:prstGeom>
        </p:spPr>
        <p:txBody>
          <a:bodyPr wrap="square">
            <a:spAutoFit/>
          </a:bodyPr>
          <a:lstStyle/>
          <a:p>
            <a:r>
              <a:rPr lang="ru-RU" b="1" dirty="0">
                <a:latin typeface="Times New Roman" pitchFamily="18" charset="0"/>
                <a:cs typeface="Times New Roman" pitchFamily="18" charset="0"/>
              </a:rPr>
              <a:t>Уменьшили объем внеурочной деятельности. </a:t>
            </a:r>
            <a:r>
              <a:rPr lang="ru-RU" dirty="0">
                <a:latin typeface="Times New Roman" pitchFamily="18" charset="0"/>
                <a:cs typeface="Times New Roman" pitchFamily="18" charset="0"/>
              </a:rPr>
              <a:t>Теперь вместо 1350 можно запланировать до 1320 часов за четыре года.</a:t>
            </a:r>
          </a:p>
        </p:txBody>
      </p:sp>
    </p:spTree>
    <p:extLst>
      <p:ext uri="{BB962C8B-B14F-4D97-AF65-F5344CB8AC3E}">
        <p14:creationId xmlns:p14="http://schemas.microsoft.com/office/powerpoint/2010/main" val="3871307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836712"/>
            <a:ext cx="8208912" cy="4104456"/>
          </a:xfrm>
        </p:spPr>
        <p:txBody>
          <a:bodyPr>
            <a:normAutofit/>
          </a:bodyPr>
          <a:lstStyle/>
          <a:p>
            <a:pPr algn="l"/>
            <a:r>
              <a:rPr lang="ru-RU" sz="2000" b="1" dirty="0">
                <a:latin typeface="Times New Roman" pitchFamily="18" charset="0"/>
                <a:cs typeface="Times New Roman" pitchFamily="18" charset="0"/>
              </a:rPr>
              <a:t>Использование электронных средств обучения, дистанционных технологий.</a:t>
            </a:r>
            <a:r>
              <a:rPr lang="ru-RU" sz="2000" dirty="0">
                <a:latin typeface="Times New Roman" pitchFamily="18" charset="0"/>
                <a:cs typeface="Times New Roman" pitchFamily="18" charset="0"/>
              </a:rPr>
              <a:t> </a:t>
            </a:r>
            <a:br>
              <a:rPr lang="ru-RU" sz="2000" dirty="0">
                <a:latin typeface="Times New Roman" pitchFamily="18" charset="0"/>
                <a:cs typeface="Times New Roman" pitchFamily="18" charset="0"/>
              </a:rPr>
            </a:br>
            <a:r>
              <a:rPr lang="ru-RU" sz="1600" dirty="0">
                <a:latin typeface="Times New Roman" pitchFamily="18" charset="0"/>
                <a:cs typeface="Times New Roman" pitchFamily="18" charset="0"/>
              </a:rPr>
              <a:t>Старый ФГОС таких требований не устанавливал. Новый ФГОС фиксирует право школы применять различные образовательные технологии. </a:t>
            </a:r>
            <a:br>
              <a:rPr lang="ru-RU" sz="1600" dirty="0">
                <a:latin typeface="Times New Roman" pitchFamily="18" charset="0"/>
                <a:cs typeface="Times New Roman" pitchFamily="18" charset="0"/>
              </a:rPr>
            </a:br>
            <a:r>
              <a:rPr lang="ru-RU" sz="2000" b="1" dirty="0">
                <a:latin typeface="Times New Roman" pitchFamily="18" charset="0"/>
                <a:cs typeface="Times New Roman" pitchFamily="18" charset="0"/>
              </a:rPr>
              <a:t>Деление учеников на группы.</a:t>
            </a:r>
            <a:br>
              <a:rPr lang="ru-RU" sz="2000" b="1" dirty="0">
                <a:latin typeface="Times New Roman" pitchFamily="18" charset="0"/>
                <a:cs typeface="Times New Roman" pitchFamily="18" charset="0"/>
              </a:rPr>
            </a:br>
            <a:r>
              <a:rPr lang="ru-RU" sz="1600" dirty="0">
                <a:latin typeface="Times New Roman" pitchFamily="18" charset="0"/>
                <a:cs typeface="Times New Roman" pitchFamily="18" charset="0"/>
              </a:rPr>
              <a:t>Раньше таких норм ФГОС не устанавливал. Новые стандарты НОО и ООО разрешают организовать образовательную деятельность при помощи деления на группы. Обучение в группах можно строить по разному: с учётом успеваемости, образовательных потребностей и интересов, целей. Это позволит учителям реализовать дифференцированный подход.</a:t>
            </a:r>
            <a:br>
              <a:rPr lang="ru-RU" sz="1600" dirty="0">
                <a:latin typeface="Times New Roman" pitchFamily="18" charset="0"/>
                <a:cs typeface="Times New Roman" pitchFamily="18" charset="0"/>
              </a:rPr>
            </a:br>
            <a:r>
              <a:rPr lang="ru-RU" sz="2000" b="1" dirty="0">
                <a:latin typeface="Times New Roman" pitchFamily="18" charset="0"/>
                <a:cs typeface="Times New Roman" pitchFamily="18" charset="0"/>
              </a:rPr>
              <a:t>Информационно – образовательная среда.</a:t>
            </a:r>
            <a:br>
              <a:rPr lang="ru-RU" sz="2000" b="1" dirty="0">
                <a:latin typeface="Times New Roman" pitchFamily="18" charset="0"/>
                <a:cs typeface="Times New Roman" pitchFamily="18" charset="0"/>
              </a:rPr>
            </a:br>
            <a:r>
              <a:rPr lang="ru-RU" sz="1800" dirty="0">
                <a:latin typeface="Times New Roman" pitchFamily="18" charset="0"/>
                <a:cs typeface="Times New Roman" pitchFamily="18" charset="0"/>
              </a:rPr>
              <a:t>Новые ФГОС определяют, что доступ к информационно – образовательной среде должен быть у каждого ученика и родителя или законного представителя в течение всего периода обучения.</a:t>
            </a:r>
            <a:br>
              <a:rPr lang="ru-RU" sz="1800" dirty="0">
                <a:latin typeface="Times New Roman" pitchFamily="18" charset="0"/>
                <a:cs typeface="Times New Roman" pitchFamily="18" charset="0"/>
              </a:rPr>
            </a:br>
            <a:br>
              <a:rPr lang="ru-RU" sz="16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2712072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84784"/>
            <a:ext cx="8229600" cy="2376264"/>
          </a:xfrm>
        </p:spPr>
        <p:txBody>
          <a:bodyPr/>
          <a:lstStyle/>
          <a:p>
            <a:r>
              <a:rPr lang="ru-RU" dirty="0">
                <a:solidFill>
                  <a:srgbClr val="7030A0"/>
                </a:solidFill>
                <a:latin typeface="Times New Roman" pitchFamily="18" charset="0"/>
                <a:cs typeface="Times New Roman" pitchFamily="18" charset="0"/>
              </a:rPr>
              <a:t>СПАСИБО ЗА ВНИМАНИЕ!</a:t>
            </a:r>
          </a:p>
        </p:txBody>
      </p:sp>
    </p:spTree>
    <p:extLst>
      <p:ext uri="{BB962C8B-B14F-4D97-AF65-F5344CB8AC3E}">
        <p14:creationId xmlns:p14="http://schemas.microsoft.com/office/powerpoint/2010/main" val="3628610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dirty="0">
                <a:solidFill>
                  <a:srgbClr val="FF0000"/>
                </a:solidFill>
                <a:latin typeface="Times New Roman" pitchFamily="18" charset="0"/>
                <a:cs typeface="Times New Roman" pitchFamily="18" charset="0"/>
              </a:rPr>
              <a:t>Изменения в новых ФГОС НОО</a:t>
            </a:r>
          </a:p>
        </p:txBody>
      </p:sp>
      <p:sp>
        <p:nvSpPr>
          <p:cNvPr id="3" name="Объект 2"/>
          <p:cNvSpPr>
            <a:spLocks noGrp="1"/>
          </p:cNvSpPr>
          <p:nvPr>
            <p:ph idx="1"/>
          </p:nvPr>
        </p:nvSpPr>
        <p:spPr>
          <a:xfrm>
            <a:off x="323528" y="908720"/>
            <a:ext cx="8424936" cy="5217443"/>
          </a:xfrm>
        </p:spPr>
        <p:txBody>
          <a:bodyPr>
            <a:noAutofit/>
          </a:bodyPr>
          <a:lstStyle/>
          <a:p>
            <a:pPr marL="0" indent="0" algn="just">
              <a:buNone/>
            </a:pPr>
            <a:r>
              <a:rPr lang="ru-RU" sz="2000" dirty="0">
                <a:latin typeface="Times New Roman" pitchFamily="18" charset="0"/>
                <a:cs typeface="Times New Roman" pitchFamily="18" charset="0"/>
              </a:rPr>
              <a:t>Обновленные ФГОС начнут действовать с 1 сентября 2022 года в</a:t>
            </a:r>
          </a:p>
          <a:p>
            <a:pPr marL="0" indent="0" algn="just">
              <a:buNone/>
            </a:pPr>
            <a:r>
              <a:rPr lang="ru-RU" sz="2000" dirty="0">
                <a:latin typeface="Times New Roman" pitchFamily="18" charset="0"/>
                <a:cs typeface="Times New Roman" pitchFamily="18" charset="0"/>
              </a:rPr>
              <a:t>каждой школе. Обучающиеся, которые будут приняты на обучение в 1 и</a:t>
            </a:r>
          </a:p>
          <a:p>
            <a:pPr marL="0" indent="0" algn="just">
              <a:buNone/>
            </a:pPr>
            <a:r>
              <a:rPr lang="ru-RU" sz="2000" dirty="0">
                <a:latin typeface="Times New Roman" pitchFamily="18" charset="0"/>
                <a:cs typeface="Times New Roman" pitchFamily="18" charset="0"/>
              </a:rPr>
              <a:t>5 классы в 2022 году, будут учиться уже по обновленным ФГОС. Для обучающихся, зачисленных на обучение до вступления в силу настоящих приказов, возможно обучение по новым ФГОС с согласия их родителей (законных представителей). То есть, принимать детей на обучение в соответствии с новыми ФГОС НОО можно уже с 16.07.2021. Однако, в 2021-2022 учебном году образовательные организации вправе осуществлять обучение по новым ФГОС обучающихся, которые осваивали программы в соответствии с предыдущими ФГОС, только с письменного согласия родителей (законных представителей).</a:t>
            </a:r>
          </a:p>
        </p:txBody>
      </p:sp>
    </p:spTree>
    <p:extLst>
      <p:ext uri="{BB962C8B-B14F-4D97-AF65-F5344CB8AC3E}">
        <p14:creationId xmlns:p14="http://schemas.microsoft.com/office/powerpoint/2010/main" val="1981096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7560840" cy="850106"/>
          </a:xfrm>
        </p:spPr>
        <p:txBody>
          <a:bodyPr>
            <a:normAutofit/>
          </a:bodyPr>
          <a:lstStyle/>
          <a:p>
            <a:r>
              <a:rPr lang="ru-RU" sz="1800" b="1" dirty="0">
                <a:solidFill>
                  <a:srgbClr val="C00000"/>
                </a:solidFill>
                <a:latin typeface="Times New Roman" pitchFamily="18" charset="0"/>
                <a:cs typeface="Times New Roman" pitchFamily="18" charset="0"/>
              </a:rPr>
              <a:t>Цели обновления Федеральных государственных образовательных стандартов (ФГОС)</a:t>
            </a:r>
          </a:p>
        </p:txBody>
      </p:sp>
      <p:sp>
        <p:nvSpPr>
          <p:cNvPr id="3" name="Объект 2"/>
          <p:cNvSpPr>
            <a:spLocks noGrp="1"/>
          </p:cNvSpPr>
          <p:nvPr>
            <p:ph idx="1"/>
          </p:nvPr>
        </p:nvSpPr>
        <p:spPr>
          <a:xfrm>
            <a:off x="179512" y="1124744"/>
            <a:ext cx="8856984" cy="5001419"/>
          </a:xfrm>
        </p:spPr>
        <p:txBody>
          <a:bodyPr>
            <a:normAutofit/>
          </a:bodyPr>
          <a:lstStyle/>
          <a:p>
            <a:r>
              <a:rPr lang="ru-RU" sz="1800" dirty="0">
                <a:latin typeface="Times New Roman" pitchFamily="18" charset="0"/>
                <a:cs typeface="Times New Roman" pitchFamily="18" charset="0"/>
              </a:rPr>
              <a:t>обеспечение единого образовательного пространства на территории Российской Федерации</a:t>
            </a:r>
          </a:p>
          <a:p>
            <a:r>
              <a:rPr lang="ru-RU" sz="1800" dirty="0">
                <a:latin typeface="Times New Roman" pitchFamily="18" charset="0"/>
                <a:cs typeface="Times New Roman" pitchFamily="18" charset="0"/>
              </a:rPr>
              <a:t>обеспечение лидирующих позиций России в области фундаментального математического образования, физики, химии, биологии, технических наук, гуманитарных и социальных наук</a:t>
            </a:r>
          </a:p>
          <a:p>
            <a:r>
              <a:rPr lang="ru-RU" sz="1800" dirty="0">
                <a:latin typeface="Times New Roman" pitchFamily="18" charset="0"/>
                <a:cs typeface="Times New Roman" pitchFamily="18" charset="0"/>
              </a:rPr>
              <a:t>повышение роли школы в воспитании молодежи как ответственных граждан России на основе традиционных российских духовно - нравственных и культурно-исторических ценностей, а также в профилактике экстремизма и радикальной идеологии</a:t>
            </a:r>
          </a:p>
          <a:p>
            <a:r>
              <a:rPr lang="ru-RU" sz="1800" dirty="0">
                <a:latin typeface="Times New Roman" pitchFamily="18" charset="0"/>
                <a:cs typeface="Times New Roman" pitchFamily="18" charset="0"/>
              </a:rPr>
              <a:t>повышение качества преподавания русского языка, литературы, отечественной истории, основ светской этики, традиционных религий.</a:t>
            </a:r>
          </a:p>
          <a:p>
            <a:r>
              <a:rPr lang="ru-RU" sz="1800" dirty="0">
                <a:latin typeface="Times New Roman" pitchFamily="18" charset="0"/>
                <a:cs typeface="Times New Roman" pitchFamily="18" charset="0"/>
              </a:rPr>
              <a:t>сохранение глубины и фундаментальности отечественного образования.</a:t>
            </a:r>
          </a:p>
        </p:txBody>
      </p:sp>
    </p:spTree>
    <p:extLst>
      <p:ext uri="{BB962C8B-B14F-4D97-AF65-F5344CB8AC3E}">
        <p14:creationId xmlns:p14="http://schemas.microsoft.com/office/powerpoint/2010/main" val="275959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000" b="1" dirty="0">
                <a:solidFill>
                  <a:srgbClr val="002060"/>
                </a:solidFill>
                <a:latin typeface="Times New Roman" pitchFamily="18" charset="0"/>
                <a:cs typeface="Times New Roman" pitchFamily="18" charset="0"/>
              </a:rPr>
              <a:t>Новые стандарты должны обеспечить</a:t>
            </a:r>
          </a:p>
        </p:txBody>
      </p:sp>
      <p:sp>
        <p:nvSpPr>
          <p:cNvPr id="3" name="Объект 2"/>
          <p:cNvSpPr>
            <a:spLocks noGrp="1"/>
          </p:cNvSpPr>
          <p:nvPr>
            <p:ph idx="1"/>
          </p:nvPr>
        </p:nvSpPr>
        <p:spPr>
          <a:xfrm>
            <a:off x="251520" y="692697"/>
            <a:ext cx="8568952" cy="4608511"/>
          </a:xfrm>
        </p:spPr>
        <p:txBody>
          <a:bodyPr>
            <a:normAutofit fontScale="62500" lnSpcReduction="20000"/>
          </a:bodyPr>
          <a:lstStyle/>
          <a:p>
            <a:r>
              <a:rPr lang="ru-RU" sz="2600" dirty="0">
                <a:latin typeface="Times New Roman" pitchFamily="18" charset="0"/>
                <a:cs typeface="Times New Roman" pitchFamily="18" charset="0"/>
              </a:rPr>
              <a:t>единство образовательного пространства России;</a:t>
            </a:r>
          </a:p>
          <a:p>
            <a:r>
              <a:rPr lang="ru-RU" sz="2600" dirty="0">
                <a:latin typeface="Times New Roman" pitchFamily="18" charset="0"/>
                <a:cs typeface="Times New Roman" pitchFamily="18" charset="0"/>
              </a:rPr>
              <a:t>вариативность содержания образовательных программ;</a:t>
            </a:r>
          </a:p>
          <a:p>
            <a:r>
              <a:rPr lang="ru-RU" sz="2600" dirty="0">
                <a:latin typeface="Times New Roman" pitchFamily="18" charset="0"/>
                <a:cs typeface="Times New Roman" pitchFamily="18" charset="0"/>
              </a:rPr>
              <a:t>применение методик обучения, направленных на формирование гармоничного физического и психического развития, а также на сохранение и укрепление здоровья;</a:t>
            </a:r>
          </a:p>
          <a:p>
            <a:r>
              <a:rPr lang="ru-RU" sz="2600" dirty="0">
                <a:latin typeface="Times New Roman" pitchFamily="18" charset="0"/>
                <a:cs typeface="Times New Roman" pitchFamily="18" charset="0"/>
              </a:rPr>
              <a:t> развитие личностных качеств, необходимых для решения повседневных и нетиповых задач для адекватной ориентации в окружающем мире;</a:t>
            </a:r>
          </a:p>
          <a:p>
            <a:r>
              <a:rPr lang="ru-RU" sz="2600" dirty="0">
                <a:latin typeface="Times New Roman" pitchFamily="18" charset="0"/>
                <a:cs typeface="Times New Roman" pitchFamily="18" charset="0"/>
              </a:rPr>
              <a:t> благоприятные условия воспитания и обучения;</a:t>
            </a:r>
          </a:p>
          <a:p>
            <a:r>
              <a:rPr lang="ru-RU" sz="2600" dirty="0">
                <a:latin typeface="Times New Roman" pitchFamily="18" charset="0"/>
                <a:cs typeface="Times New Roman" pitchFamily="18" charset="0"/>
              </a:rPr>
              <a:t>единство учебной и воспитательной деятельности;</a:t>
            </a:r>
          </a:p>
          <a:p>
            <a:r>
              <a:rPr lang="ru-RU" sz="2600" dirty="0">
                <a:latin typeface="Times New Roman" pitchFamily="18" charset="0"/>
                <a:cs typeface="Times New Roman" pitchFamily="18" charset="0"/>
              </a:rPr>
              <a:t> формирование культуры непрерывного образования и саморазвития на протяжении всей жизни;</a:t>
            </a:r>
          </a:p>
          <a:p>
            <a:r>
              <a:rPr lang="ru-RU" sz="2600" dirty="0">
                <a:latin typeface="Times New Roman" pitchFamily="18" charset="0"/>
                <a:cs typeface="Times New Roman" pitchFamily="18" charset="0"/>
              </a:rPr>
              <a:t>разумное и безопасное использование цифровых технологий;</a:t>
            </a:r>
          </a:p>
          <a:p>
            <a:r>
              <a:rPr lang="ru-RU" sz="2600" dirty="0">
                <a:latin typeface="Times New Roman" pitchFamily="18" charset="0"/>
                <a:cs typeface="Times New Roman" pitchFamily="18" charset="0"/>
              </a:rPr>
              <a:t>формирование российской гражданской идентичности;</a:t>
            </a:r>
          </a:p>
          <a:p>
            <a:r>
              <a:rPr lang="ru-RU" sz="2600" dirty="0">
                <a:latin typeface="Times New Roman" pitchFamily="18" charset="0"/>
                <a:cs typeface="Times New Roman" pitchFamily="18" charset="0"/>
              </a:rPr>
              <a:t>личностное развитие обучающихся, в том числе гражданское, патриотическое, духовно -нравственное, эстетическое, физическое, трудовое, экологическое воспитание;</a:t>
            </a:r>
          </a:p>
          <a:p>
            <a:r>
              <a:rPr lang="ru-RU" sz="2600" dirty="0">
                <a:latin typeface="Times New Roman" pitchFamily="18" charset="0"/>
                <a:cs typeface="Times New Roman" pitchFamily="18" charset="0"/>
              </a:rPr>
              <a:t>формирование у школьников системных знаний о месте РФ в мире, а также о её исторической роли, территориальной целостности, культурном и технологическом развитии, вкладе в мировое научное наследие и формирование представлений о современной России.</a:t>
            </a:r>
          </a:p>
          <a:p>
            <a:pPr marL="0" indent="0">
              <a:buNone/>
            </a:pP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2120815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6130"/>
          </a:xfrm>
        </p:spPr>
        <p:txBody>
          <a:bodyPr>
            <a:normAutofit/>
          </a:bodyPr>
          <a:lstStyle/>
          <a:p>
            <a:r>
              <a:rPr lang="ru-RU" sz="2800" b="1" dirty="0">
                <a:solidFill>
                  <a:srgbClr val="002060"/>
                </a:solidFill>
                <a:latin typeface="Times New Roman" pitchFamily="18" charset="0"/>
                <a:cs typeface="Times New Roman" pitchFamily="18" charset="0"/>
              </a:rPr>
              <a:t>ФГОС разработан с учетом</a:t>
            </a:r>
          </a:p>
        </p:txBody>
      </p:sp>
      <p:sp>
        <p:nvSpPr>
          <p:cNvPr id="3" name="Объект 2"/>
          <p:cNvSpPr>
            <a:spLocks noGrp="1"/>
          </p:cNvSpPr>
          <p:nvPr>
            <p:ph idx="1"/>
          </p:nvPr>
        </p:nvSpPr>
        <p:spPr>
          <a:xfrm>
            <a:off x="395536" y="1484784"/>
            <a:ext cx="8291264" cy="3960441"/>
          </a:xfrm>
        </p:spPr>
        <p:txBody>
          <a:bodyPr/>
          <a:lstStyle/>
          <a:p>
            <a:r>
              <a:rPr lang="ru-RU" dirty="0"/>
              <a:t> </a:t>
            </a:r>
            <a:r>
              <a:rPr lang="ru-RU" sz="2800" dirty="0">
                <a:latin typeface="Times New Roman" pitchFamily="18" charset="0"/>
                <a:cs typeface="Times New Roman" pitchFamily="18" charset="0"/>
              </a:rPr>
              <a:t>региональных, национальных и этнокультурных особенностей</a:t>
            </a:r>
          </a:p>
          <a:p>
            <a:r>
              <a:rPr lang="ru-RU" sz="2800" dirty="0">
                <a:latin typeface="Times New Roman" pitchFamily="18" charset="0"/>
                <a:cs typeface="Times New Roman" pitchFamily="18" charset="0"/>
              </a:rPr>
              <a:t>инновационной экономики</a:t>
            </a:r>
          </a:p>
          <a:p>
            <a:r>
              <a:rPr lang="ru-RU" sz="2800" dirty="0">
                <a:latin typeface="Times New Roman" pitchFamily="18" charset="0"/>
                <a:cs typeface="Times New Roman" pitchFamily="18" charset="0"/>
              </a:rPr>
              <a:t>стратегии научно-технологического развития</a:t>
            </a:r>
          </a:p>
          <a:p>
            <a:r>
              <a:rPr lang="ru-RU" sz="2800" dirty="0">
                <a:latin typeface="Times New Roman" pitchFamily="18" charset="0"/>
                <a:cs typeface="Times New Roman" pitchFamily="18" charset="0"/>
              </a:rPr>
              <a:t>ориентирован на изучение цивилизационного наследия России</a:t>
            </a:r>
          </a:p>
        </p:txBody>
      </p:sp>
    </p:spTree>
    <p:extLst>
      <p:ext uri="{BB962C8B-B14F-4D97-AF65-F5344CB8AC3E}">
        <p14:creationId xmlns:p14="http://schemas.microsoft.com/office/powerpoint/2010/main" val="2824557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74638"/>
            <a:ext cx="7344816" cy="778098"/>
          </a:xfrm>
        </p:spPr>
        <p:txBody>
          <a:bodyPr>
            <a:normAutofit/>
          </a:bodyPr>
          <a:lstStyle/>
          <a:p>
            <a:r>
              <a:rPr lang="ru-RU" sz="2000" b="1" dirty="0">
                <a:latin typeface="Times New Roman" pitchFamily="18" charset="0"/>
                <a:cs typeface="Times New Roman" pitchFamily="18" charset="0"/>
              </a:rPr>
              <a:t>Вариативность содержания программ НОО</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 обеспечивается во ФГОС за счет:</a:t>
            </a:r>
          </a:p>
        </p:txBody>
      </p:sp>
      <p:sp>
        <p:nvSpPr>
          <p:cNvPr id="3" name="Объект 2"/>
          <p:cNvSpPr>
            <a:spLocks noGrp="1"/>
          </p:cNvSpPr>
          <p:nvPr>
            <p:ph idx="1"/>
          </p:nvPr>
        </p:nvSpPr>
        <p:spPr>
          <a:xfrm>
            <a:off x="179512" y="1628800"/>
            <a:ext cx="8712968" cy="4497363"/>
          </a:xfrm>
        </p:spPr>
        <p:txBody>
          <a:bodyPr>
            <a:normAutofit/>
          </a:bodyPr>
          <a:lstStyle/>
          <a:p>
            <a:pPr algn="just"/>
            <a:r>
              <a:rPr lang="ru-RU" sz="2000" dirty="0">
                <a:latin typeface="Times New Roman" pitchFamily="18" charset="0"/>
                <a:cs typeface="Times New Roman" pitchFamily="18" charset="0"/>
              </a:rPr>
              <a:t>требований к структуре программ начального общего образования;</a:t>
            </a:r>
          </a:p>
          <a:p>
            <a:pPr algn="just"/>
            <a:r>
              <a:rPr lang="ru-RU" sz="2000" dirty="0">
                <a:latin typeface="Times New Roman" pitchFamily="18" charset="0"/>
                <a:cs typeface="Times New Roman" pitchFamily="18" charset="0"/>
              </a:rPr>
              <a:t>возможности разработки и реализации Организацией программ начального общего образования, в том числе предусматривающих углубленное изучение отдельных учебных предметов;</a:t>
            </a:r>
          </a:p>
          <a:p>
            <a:pPr algn="just"/>
            <a:r>
              <a:rPr lang="ru-RU" sz="2000" dirty="0">
                <a:latin typeface="Times New Roman" pitchFamily="18" charset="0"/>
                <a:cs typeface="Times New Roman" pitchFamily="18" charset="0"/>
              </a:rPr>
              <a:t>возможности разработки и реализации Организацией индивидуальных учебных планов, соответствующих образовательным потребностям и интересам обучающихся.</a:t>
            </a:r>
          </a:p>
        </p:txBody>
      </p:sp>
    </p:spTree>
    <p:extLst>
      <p:ext uri="{BB962C8B-B14F-4D97-AF65-F5344CB8AC3E}">
        <p14:creationId xmlns:p14="http://schemas.microsoft.com/office/powerpoint/2010/main" val="2134219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355160" cy="1143000"/>
          </a:xfrm>
        </p:spPr>
        <p:txBody>
          <a:bodyPr>
            <a:normAutofit/>
          </a:bodyPr>
          <a:lstStyle/>
          <a:p>
            <a:r>
              <a:rPr lang="ru-RU" sz="2800" b="1" dirty="0">
                <a:latin typeface="Times New Roman" pitchFamily="18" charset="0"/>
                <a:cs typeface="Times New Roman" pitchFamily="18" charset="0"/>
              </a:rPr>
              <a:t>Требования к результатам освоения  программы НОО</a:t>
            </a:r>
          </a:p>
        </p:txBody>
      </p:sp>
      <p:sp>
        <p:nvSpPr>
          <p:cNvPr id="3" name="Объект 2"/>
          <p:cNvSpPr>
            <a:spLocks noGrp="1"/>
          </p:cNvSpPr>
          <p:nvPr>
            <p:ph idx="1"/>
          </p:nvPr>
        </p:nvSpPr>
        <p:spPr>
          <a:xfrm>
            <a:off x="467544" y="1340768"/>
            <a:ext cx="8424936" cy="4785395"/>
          </a:xfrm>
        </p:spPr>
        <p:txBody>
          <a:bodyPr>
            <a:normAutofit/>
          </a:bodyPr>
          <a:lstStyle/>
          <a:p>
            <a:r>
              <a:rPr lang="ru-RU" sz="2400" dirty="0">
                <a:latin typeface="Times New Roman" pitchFamily="18" charset="0"/>
                <a:cs typeface="Times New Roman" pitchFamily="18" charset="0"/>
              </a:rPr>
              <a:t>Личностные</a:t>
            </a:r>
          </a:p>
          <a:p>
            <a:r>
              <a:rPr lang="ru-RU" sz="2400" dirty="0" err="1">
                <a:latin typeface="Times New Roman" pitchFamily="18" charset="0"/>
                <a:cs typeface="Times New Roman" pitchFamily="18" charset="0"/>
              </a:rPr>
              <a:t>Метапредметные</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Предметные</a:t>
            </a:r>
          </a:p>
          <a:p>
            <a:r>
              <a:rPr lang="ru-RU" sz="2400" dirty="0">
                <a:latin typeface="Times New Roman" pitchFamily="18" charset="0"/>
                <a:cs typeface="Times New Roman" pitchFamily="18" charset="0"/>
              </a:rPr>
              <a:t>Научно-методологической основой для разработки требований к личностным, </a:t>
            </a:r>
            <a:r>
              <a:rPr lang="ru-RU" sz="2400" dirty="0" err="1">
                <a:latin typeface="Times New Roman" pitchFamily="18" charset="0"/>
                <a:cs typeface="Times New Roman" pitchFamily="18" charset="0"/>
              </a:rPr>
              <a:t>метапредметным</a:t>
            </a:r>
            <a:r>
              <a:rPr lang="ru-RU" sz="2400" dirty="0">
                <a:latin typeface="Times New Roman" pitchFamily="18" charset="0"/>
                <a:cs typeface="Times New Roman" pitchFamily="18" charset="0"/>
              </a:rPr>
              <a:t> и предметным результатам обучающихся, освоивших программу начального общего образования, является </a:t>
            </a:r>
            <a:r>
              <a:rPr lang="ru-RU" sz="2400" b="1" dirty="0">
                <a:latin typeface="Times New Roman" pitchFamily="18" charset="0"/>
                <a:cs typeface="Times New Roman" pitchFamily="18" charset="0"/>
              </a:rPr>
              <a:t>системно-</a:t>
            </a:r>
            <a:r>
              <a:rPr lang="ru-RU" sz="2400" b="1" dirty="0" err="1">
                <a:latin typeface="Times New Roman" pitchFamily="18" charset="0"/>
                <a:cs typeface="Times New Roman" pitchFamily="18" charset="0"/>
              </a:rPr>
              <a:t>деятельностный</a:t>
            </a:r>
            <a:r>
              <a:rPr lang="ru-RU" sz="2400" b="1" dirty="0">
                <a:latin typeface="Times New Roman" pitchFamily="18" charset="0"/>
                <a:cs typeface="Times New Roman" pitchFamily="18" charset="0"/>
              </a:rPr>
              <a:t> подход.</a:t>
            </a:r>
          </a:p>
        </p:txBody>
      </p:sp>
    </p:spTree>
    <p:extLst>
      <p:ext uri="{BB962C8B-B14F-4D97-AF65-F5344CB8AC3E}">
        <p14:creationId xmlns:p14="http://schemas.microsoft.com/office/powerpoint/2010/main" val="1748230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2400" dirty="0">
                <a:solidFill>
                  <a:srgbClr val="C00000"/>
                </a:solidFill>
                <a:latin typeface="Times New Roman" pitchFamily="18" charset="0"/>
                <a:cs typeface="Times New Roman" pitchFamily="18" charset="0"/>
              </a:rPr>
              <a:t>Личностные результаты</a:t>
            </a:r>
          </a:p>
        </p:txBody>
      </p:sp>
      <p:sp>
        <p:nvSpPr>
          <p:cNvPr id="3" name="Текст 2"/>
          <p:cNvSpPr>
            <a:spLocks noGrp="1"/>
          </p:cNvSpPr>
          <p:nvPr>
            <p:ph type="body" idx="1"/>
          </p:nvPr>
        </p:nvSpPr>
        <p:spPr>
          <a:xfrm>
            <a:off x="539552" y="980728"/>
            <a:ext cx="3744416" cy="4536504"/>
          </a:xfrm>
        </p:spPr>
        <p:txBody>
          <a:bodyPr>
            <a:noAutofit/>
          </a:bodyPr>
          <a:lstStyle/>
          <a:p>
            <a:pPr marL="285750" indent="-285750">
              <a:buFont typeface="Arial" pitchFamily="34" charset="0"/>
              <a:buChar char="•"/>
            </a:pPr>
            <a:r>
              <a:rPr lang="ru-RU" sz="1800" b="0" dirty="0">
                <a:latin typeface="Times New Roman" pitchFamily="18" charset="0"/>
                <a:cs typeface="Times New Roman" pitchFamily="18" charset="0"/>
              </a:rPr>
              <a:t>формирование у обучающихся основ российской гражданской идентичности; готовность обучающихся к саморазвитию; мотивацию к познанию и обучению;</a:t>
            </a:r>
          </a:p>
          <a:p>
            <a:pPr marL="285750" indent="-285750">
              <a:buFont typeface="Arial" pitchFamily="34" charset="0"/>
              <a:buChar char="•"/>
            </a:pPr>
            <a:r>
              <a:rPr lang="ru-RU" sz="1800" b="0" dirty="0">
                <a:latin typeface="Times New Roman" pitchFamily="18" charset="0"/>
                <a:cs typeface="Times New Roman" pitchFamily="18" charset="0"/>
              </a:rPr>
              <a:t>ценностные установки и социально значимые качества личности;</a:t>
            </a:r>
          </a:p>
          <a:p>
            <a:pPr marL="285750" indent="-285750">
              <a:buFont typeface="Arial" pitchFamily="34" charset="0"/>
              <a:buChar char="•"/>
            </a:pPr>
            <a:r>
              <a:rPr lang="ru-RU" sz="1800" b="0" dirty="0">
                <a:latin typeface="Times New Roman" pitchFamily="18" charset="0"/>
                <a:cs typeface="Times New Roman" pitchFamily="18" charset="0"/>
              </a:rPr>
              <a:t>активное участие в социально значимой деятельности</a:t>
            </a:r>
          </a:p>
          <a:p>
            <a:r>
              <a:rPr lang="ru-RU" sz="1800" b="0" i="1" dirty="0">
                <a:latin typeface="Times New Roman" pitchFamily="18" charset="0"/>
                <a:cs typeface="Times New Roman" pitchFamily="18" charset="0"/>
              </a:rPr>
              <a:t>Отсутствует портрет выпускника начальной школы</a:t>
            </a:r>
          </a:p>
        </p:txBody>
      </p:sp>
      <p:sp>
        <p:nvSpPr>
          <p:cNvPr id="5" name="Текст 4"/>
          <p:cNvSpPr>
            <a:spLocks noGrp="1"/>
          </p:cNvSpPr>
          <p:nvPr>
            <p:ph type="body" sz="quarter" idx="3"/>
          </p:nvPr>
        </p:nvSpPr>
        <p:spPr>
          <a:xfrm>
            <a:off x="4572000" y="1916832"/>
            <a:ext cx="4176464" cy="2376264"/>
          </a:xfrm>
        </p:spPr>
        <p:txBody>
          <a:bodyPr>
            <a:normAutofit/>
          </a:bodyPr>
          <a:lstStyle/>
          <a:p>
            <a:r>
              <a:rPr lang="ru-RU" sz="1700" b="0" dirty="0">
                <a:latin typeface="Times New Roman" pitchFamily="18" charset="0"/>
                <a:cs typeface="Times New Roman" pitchFamily="18" charset="0"/>
              </a:rPr>
              <a:t>Обновлённые ФГОС также обеспечивают</a:t>
            </a:r>
          </a:p>
          <a:p>
            <a:r>
              <a:rPr lang="ru-RU" sz="1700" b="0" dirty="0">
                <a:latin typeface="Times New Roman" pitchFamily="18" charset="0"/>
                <a:cs typeface="Times New Roman" pitchFamily="18" charset="0"/>
              </a:rPr>
              <a:t>личностное развитие учащихся, включая гражданско-патриотическое, духовно-нравственное, эстетическое, физическое, трудовое, экологическое воспитание,</a:t>
            </a:r>
          </a:p>
          <a:p>
            <a:r>
              <a:rPr lang="ru-RU" sz="1700" b="0" dirty="0">
                <a:latin typeface="Times New Roman" pitchFamily="18" charset="0"/>
                <a:cs typeface="Times New Roman" pitchFamily="18" charset="0"/>
              </a:rPr>
              <a:t>воспитание ценностей научного познания.</a:t>
            </a:r>
          </a:p>
          <a:p>
            <a:endParaRPr lang="ru-RU" dirty="0"/>
          </a:p>
        </p:txBody>
      </p:sp>
    </p:spTree>
    <p:extLst>
      <p:ext uri="{BB962C8B-B14F-4D97-AF65-F5344CB8AC3E}">
        <p14:creationId xmlns:p14="http://schemas.microsoft.com/office/powerpoint/2010/main" val="32270755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3050"/>
            <a:ext cx="7344816" cy="563662"/>
          </a:xfrm>
        </p:spPr>
        <p:txBody>
          <a:bodyPr>
            <a:noAutofit/>
          </a:bodyPr>
          <a:lstStyle/>
          <a:p>
            <a:pPr algn="ctr"/>
            <a:r>
              <a:rPr lang="ru-RU" sz="2800" dirty="0" err="1">
                <a:latin typeface="Times New Roman" pitchFamily="18" charset="0"/>
                <a:cs typeface="Times New Roman" pitchFamily="18" charset="0"/>
              </a:rPr>
              <a:t>Метапредметные</a:t>
            </a:r>
            <a:r>
              <a:rPr lang="ru-RU" sz="2800" dirty="0">
                <a:latin typeface="Times New Roman" pitchFamily="18" charset="0"/>
                <a:cs typeface="Times New Roman" pitchFamily="18" charset="0"/>
              </a:rPr>
              <a:t> результаты</a:t>
            </a:r>
          </a:p>
        </p:txBody>
      </p:sp>
      <p:sp>
        <p:nvSpPr>
          <p:cNvPr id="3" name="Объект 2"/>
          <p:cNvSpPr>
            <a:spLocks noGrp="1"/>
          </p:cNvSpPr>
          <p:nvPr>
            <p:ph idx="1"/>
          </p:nvPr>
        </p:nvSpPr>
        <p:spPr>
          <a:xfrm>
            <a:off x="3995936" y="1052736"/>
            <a:ext cx="4690864" cy="5073427"/>
          </a:xfrm>
        </p:spPr>
        <p:txBody>
          <a:bodyPr>
            <a:normAutofit/>
          </a:bodyPr>
          <a:lstStyle/>
          <a:p>
            <a:pPr marL="0" indent="0">
              <a:buNone/>
            </a:pPr>
            <a:r>
              <a:rPr lang="ru-RU" sz="1800" u="sng" dirty="0">
                <a:latin typeface="Times New Roman" pitchFamily="18" charset="0"/>
                <a:cs typeface="Times New Roman" pitchFamily="18" charset="0"/>
              </a:rPr>
              <a:t>Универсальные учебные коммуникативные</a:t>
            </a:r>
          </a:p>
          <a:p>
            <a:pPr marL="0" indent="0">
              <a:buNone/>
            </a:pPr>
            <a:r>
              <a:rPr lang="ru-RU" sz="1800" u="sng" dirty="0">
                <a:latin typeface="Times New Roman" pitchFamily="18" charset="0"/>
                <a:cs typeface="Times New Roman" pitchFamily="18" charset="0"/>
              </a:rPr>
              <a:t>действия:</a:t>
            </a:r>
          </a:p>
          <a:p>
            <a:pPr marL="0" indent="0">
              <a:buNone/>
            </a:pPr>
            <a:r>
              <a:rPr lang="ru-RU" sz="1800" dirty="0">
                <a:latin typeface="Times New Roman" pitchFamily="18" charset="0"/>
                <a:cs typeface="Times New Roman" pitchFamily="18" charset="0"/>
              </a:rPr>
              <a:t>1) общение</a:t>
            </a:r>
          </a:p>
          <a:p>
            <a:pPr marL="0" indent="0">
              <a:buNone/>
            </a:pPr>
            <a:r>
              <a:rPr lang="ru-RU" sz="1800" dirty="0">
                <a:latin typeface="Times New Roman" pitchFamily="18" charset="0"/>
                <a:cs typeface="Times New Roman" pitchFamily="18" charset="0"/>
              </a:rPr>
              <a:t>2) совместная деятельность</a:t>
            </a:r>
          </a:p>
          <a:p>
            <a:pPr marL="0" indent="0">
              <a:buNone/>
            </a:pPr>
            <a:r>
              <a:rPr lang="ru-RU" sz="1800" dirty="0">
                <a:latin typeface="Times New Roman" pitchFamily="18" charset="0"/>
                <a:cs typeface="Times New Roman" pitchFamily="18" charset="0"/>
              </a:rPr>
              <a:t>Дано более четкое описание данных УУД</a:t>
            </a:r>
          </a:p>
          <a:p>
            <a:pPr marL="0" indent="0">
              <a:buNone/>
            </a:pPr>
            <a:r>
              <a:rPr lang="ru-RU" sz="1800" u="sng" dirty="0">
                <a:latin typeface="Times New Roman" pitchFamily="18" charset="0"/>
                <a:cs typeface="Times New Roman" pitchFamily="18" charset="0"/>
              </a:rPr>
              <a:t>Универсальные учебные регулятивные</a:t>
            </a:r>
          </a:p>
          <a:p>
            <a:pPr marL="0" indent="0">
              <a:buNone/>
            </a:pPr>
            <a:r>
              <a:rPr lang="ru-RU" sz="1800" u="sng" dirty="0">
                <a:latin typeface="Times New Roman" pitchFamily="18" charset="0"/>
                <a:cs typeface="Times New Roman" pitchFamily="18" charset="0"/>
              </a:rPr>
              <a:t>действия:</a:t>
            </a:r>
          </a:p>
          <a:p>
            <a:pPr marL="0" indent="0">
              <a:buNone/>
            </a:pPr>
            <a:r>
              <a:rPr lang="ru-RU" sz="1800" dirty="0">
                <a:latin typeface="Times New Roman" pitchFamily="18" charset="0"/>
                <a:cs typeface="Times New Roman" pitchFamily="18" charset="0"/>
              </a:rPr>
              <a:t>1) самоорганизация</a:t>
            </a:r>
          </a:p>
          <a:p>
            <a:pPr marL="0" indent="0">
              <a:buNone/>
            </a:pPr>
            <a:r>
              <a:rPr lang="ru-RU" sz="1800" dirty="0">
                <a:latin typeface="Times New Roman" pitchFamily="18" charset="0"/>
                <a:cs typeface="Times New Roman" pitchFamily="18" charset="0"/>
              </a:rPr>
              <a:t>2) самоконтроль</a:t>
            </a:r>
          </a:p>
          <a:p>
            <a:pPr marL="0" indent="0">
              <a:buNone/>
            </a:pPr>
            <a:r>
              <a:rPr lang="ru-RU" sz="1800" i="1" dirty="0">
                <a:latin typeface="Times New Roman" pitchFamily="18" charset="0"/>
                <a:cs typeface="Times New Roman" pitchFamily="18" charset="0"/>
              </a:rPr>
              <a:t>Отсутствует более подробная </a:t>
            </a:r>
            <a:r>
              <a:rPr lang="ru-RU" sz="1800" i="1" dirty="0" err="1">
                <a:latin typeface="Times New Roman" pitchFamily="18" charset="0"/>
                <a:cs typeface="Times New Roman" pitchFamily="18" charset="0"/>
              </a:rPr>
              <a:t>классифи</a:t>
            </a:r>
            <a:r>
              <a:rPr lang="ru-RU" sz="1800" i="1" dirty="0">
                <a:latin typeface="Times New Roman" pitchFamily="18" charset="0"/>
                <a:cs typeface="Times New Roman" pitchFamily="18" charset="0"/>
              </a:rPr>
              <a:t> - </a:t>
            </a:r>
            <a:r>
              <a:rPr lang="ru-RU" sz="1800" i="1" dirty="0" err="1">
                <a:latin typeface="Times New Roman" pitchFamily="18" charset="0"/>
                <a:cs typeface="Times New Roman" pitchFamily="18" charset="0"/>
              </a:rPr>
              <a:t>кация</a:t>
            </a:r>
            <a:r>
              <a:rPr lang="ru-RU" sz="1800" i="1" dirty="0">
                <a:latin typeface="Times New Roman" pitchFamily="18" charset="0"/>
                <a:cs typeface="Times New Roman" pitchFamily="18" charset="0"/>
              </a:rPr>
              <a:t> регулятивных УУД</a:t>
            </a:r>
          </a:p>
        </p:txBody>
      </p:sp>
      <p:sp>
        <p:nvSpPr>
          <p:cNvPr id="4" name="Текст 3"/>
          <p:cNvSpPr>
            <a:spLocks noGrp="1"/>
          </p:cNvSpPr>
          <p:nvPr>
            <p:ph type="body" sz="half" idx="2"/>
          </p:nvPr>
        </p:nvSpPr>
        <p:spPr>
          <a:xfrm>
            <a:off x="179512" y="980729"/>
            <a:ext cx="3816424" cy="2304256"/>
          </a:xfrm>
        </p:spPr>
        <p:txBody>
          <a:bodyPr>
            <a:noAutofit/>
          </a:bodyPr>
          <a:lstStyle/>
          <a:p>
            <a:r>
              <a:rPr lang="ru-RU" sz="2400" u="sng" dirty="0">
                <a:latin typeface="Times New Roman" pitchFamily="18" charset="0"/>
                <a:cs typeface="Times New Roman" pitchFamily="18" charset="0"/>
              </a:rPr>
              <a:t>Универсальные учебные познавательные действия:</a:t>
            </a:r>
          </a:p>
          <a:p>
            <a:r>
              <a:rPr lang="ru-RU" sz="2400" i="1" dirty="0">
                <a:latin typeface="Times New Roman" pitchFamily="18" charset="0"/>
                <a:cs typeface="Times New Roman" pitchFamily="18" charset="0"/>
              </a:rPr>
              <a:t>Не указаны </a:t>
            </a:r>
            <a:r>
              <a:rPr lang="ru-RU" sz="2400" i="1" dirty="0" err="1">
                <a:latin typeface="Times New Roman" pitchFamily="18" charset="0"/>
                <a:cs typeface="Times New Roman" pitchFamily="18" charset="0"/>
              </a:rPr>
              <a:t>общеучебные</a:t>
            </a:r>
            <a:r>
              <a:rPr lang="ru-RU" sz="2400" i="1" dirty="0">
                <a:latin typeface="Times New Roman" pitchFamily="18" charset="0"/>
                <a:cs typeface="Times New Roman" pitchFamily="18" charset="0"/>
              </a:rPr>
              <a:t> действия</a:t>
            </a:r>
          </a:p>
          <a:p>
            <a:r>
              <a:rPr lang="ru-RU" sz="2400" dirty="0">
                <a:latin typeface="Times New Roman" pitchFamily="18" charset="0"/>
                <a:cs typeface="Times New Roman" pitchFamily="18" charset="0"/>
              </a:rPr>
              <a:t>• базовые логические действия</a:t>
            </a:r>
          </a:p>
          <a:p>
            <a:r>
              <a:rPr lang="ru-RU" sz="2400" dirty="0">
                <a:latin typeface="Times New Roman" pitchFamily="18" charset="0"/>
                <a:cs typeface="Times New Roman" pitchFamily="18" charset="0"/>
              </a:rPr>
              <a:t>• базовые исследовательские действия</a:t>
            </a:r>
          </a:p>
          <a:p>
            <a:r>
              <a:rPr lang="ru-RU" sz="2400" dirty="0">
                <a:latin typeface="Times New Roman" pitchFamily="18" charset="0"/>
                <a:cs typeface="Times New Roman" pitchFamily="18" charset="0"/>
              </a:rPr>
              <a:t>• работа с информацией</a:t>
            </a:r>
          </a:p>
          <a:p>
            <a:r>
              <a:rPr lang="ru-RU" sz="2400" i="1" dirty="0">
                <a:latin typeface="Times New Roman" pitchFamily="18" charset="0"/>
                <a:cs typeface="Times New Roman" pitchFamily="18" charset="0"/>
              </a:rPr>
              <a:t>Не указаны способы работы с информацией</a:t>
            </a:r>
          </a:p>
        </p:txBody>
      </p:sp>
    </p:spTree>
    <p:extLst>
      <p:ext uri="{BB962C8B-B14F-4D97-AF65-F5344CB8AC3E}">
        <p14:creationId xmlns:p14="http://schemas.microsoft.com/office/powerpoint/2010/main" val="258782760"/>
      </p:ext>
    </p:extLst>
  </p:cSld>
  <p:clrMapOvr>
    <a:masterClrMapping/>
  </p:clrMapOvr>
</p:sld>
</file>

<file path=ppt/theme/theme1.xml><?xml version="1.0" encoding="utf-8"?>
<a:theme xmlns:a="http://schemas.openxmlformats.org/drawingml/2006/main" name="Тема Office">
  <a:themeElements>
    <a:clrScheme name="Другая 159">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95373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TotalTime>
  <Words>1367</Words>
  <Application>Microsoft Office PowerPoint</Application>
  <PresentationFormat>Экран (4:3)</PresentationFormat>
  <Paragraphs>114</Paragraphs>
  <Slides>18</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18</vt:i4>
      </vt:variant>
    </vt:vector>
  </HeadingPairs>
  <TitlesOfParts>
    <vt:vector size="22" baseType="lpstr">
      <vt:lpstr>Arial</vt:lpstr>
      <vt:lpstr>Calibri</vt:lpstr>
      <vt:lpstr>Times New Roman</vt:lpstr>
      <vt:lpstr>Тема Office</vt:lpstr>
      <vt:lpstr>«Новый ФГОС третьего поколения: изменения стандартов НОО»</vt:lpstr>
      <vt:lpstr>Изменения в новых ФГОС НОО</vt:lpstr>
      <vt:lpstr>Цели обновления Федеральных государственных образовательных стандартов (ФГОС)</vt:lpstr>
      <vt:lpstr>Новые стандарты должны обеспечить</vt:lpstr>
      <vt:lpstr>ФГОС разработан с учетом</vt:lpstr>
      <vt:lpstr>Вариативность содержания программ НОО  обеспечивается во ФГОС за счет:</vt:lpstr>
      <vt:lpstr>Требования к результатам освоения  программы НОО</vt:lpstr>
      <vt:lpstr>Личностные результаты</vt:lpstr>
      <vt:lpstr>Метапредметные результаты</vt:lpstr>
      <vt:lpstr>Предметные результаты</vt:lpstr>
      <vt:lpstr>Презентация PowerPoint</vt:lpstr>
      <vt:lpstr>В новых ФГОС требования к результатам разделили на тематические модули по предметам.  Во ФГОС НОО тематические модули указали для учебных предметов «Изобразительное искусство», «Музыка», «Технология», «Физическая культура», «ОРКСЭ». ФГОС определяют обязательные для изучения модули. В них описали модули, которые можно изучать, если есть определенные природно- климатические условия, материально-техническое обеспечение и контингент учеников. Например, к ним отнесли «Растениеводство», «Животноводство» учебного предмета «Технология». Для физкультуры такими модулями стали «Зимние виды спорта» и «Плавание».</vt:lpstr>
      <vt:lpstr>Требования к рабочим программам</vt:lpstr>
      <vt:lpstr>Изменения структуры  воспитательной работы  среди школьников, её направления</vt:lpstr>
      <vt:lpstr>Презентация PowerPoint</vt:lpstr>
      <vt:lpstr>Изменили объем часов аудиторной нагрузки: увеличили минимальный порог и уменьшили верхнюю границу. </vt:lpstr>
      <vt:lpstr>Использование электронных средств обучения, дистанционных технологий.  Старый ФГОС таких требований не устанавливал. Новый ФГОС фиксирует право школы применять различные образовательные технологии.  Деление учеников на группы. Раньше таких норм ФГОС не устанавливал. Новые стандарты НОО и ООО разрешают организовать образовательную деятельность при помощи деления на группы. Обучение в группах можно строить по разному: с учётом успеваемости, образовательных потребностей и интересов, целей. Это позволит учителям реализовать дифференцированный подход. Информационно – образовательная среда. Новые ФГОС определяют, что доступ к информационно – образовательной среде должен быть у каждого ученика и родителя или законного представителя в течение всего периода обучения.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Admin</cp:lastModifiedBy>
  <cp:revision>34</cp:revision>
  <dcterms:created xsi:type="dcterms:W3CDTF">2014-07-18T16:23:18Z</dcterms:created>
  <dcterms:modified xsi:type="dcterms:W3CDTF">2022-10-12T09:16:10Z</dcterms:modified>
</cp:coreProperties>
</file>