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1103" y="1700808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/>
                <a:ea typeface="Times New Roman"/>
              </a:rPr>
              <a:t>Конкурс </a:t>
            </a:r>
            <a:r>
              <a:rPr lang="ru-RU" sz="3200" b="1" dirty="0">
                <a:latin typeface="Times New Roman"/>
                <a:ea typeface="Times New Roman"/>
              </a:rPr>
              <a:t>научно-исследовательских работ и </a:t>
            </a:r>
            <a:r>
              <a:rPr lang="ru-RU" sz="3200" b="1" dirty="0" smtClean="0">
                <a:latin typeface="Times New Roman"/>
                <a:ea typeface="Times New Roman"/>
              </a:rPr>
              <a:t>проектов в </a:t>
            </a:r>
            <a:r>
              <a:rPr lang="ru-RU" sz="3200" b="1" dirty="0">
                <a:latin typeface="Times New Roman"/>
                <a:ea typeface="Times New Roman"/>
              </a:rPr>
              <a:t>рамках </a:t>
            </a:r>
            <a:endParaRPr lang="ru-RU" sz="3200" b="1" dirty="0" smtClean="0">
              <a:latin typeface="Times New Roman"/>
              <a:ea typeface="Times New Roman"/>
            </a:endParaRPr>
          </a:p>
          <a:p>
            <a:pPr algn="ctr"/>
            <a:r>
              <a:rPr lang="ru-RU" sz="3200" b="1" dirty="0" smtClean="0">
                <a:latin typeface="Times New Roman"/>
                <a:ea typeface="Times New Roman"/>
              </a:rPr>
              <a:t>Малой </a:t>
            </a:r>
            <a:r>
              <a:rPr lang="ru-RU" sz="3200" b="1" dirty="0">
                <a:latin typeface="Times New Roman"/>
                <a:ea typeface="Times New Roman"/>
              </a:rPr>
              <a:t>академии наук школьников Республики </a:t>
            </a:r>
            <a:r>
              <a:rPr lang="ru-RU" sz="3200" b="1" dirty="0" smtClean="0">
                <a:latin typeface="Times New Roman"/>
                <a:ea typeface="Times New Roman"/>
              </a:rPr>
              <a:t>Башкортостан</a:t>
            </a:r>
          </a:p>
          <a:p>
            <a:pPr algn="ctr"/>
            <a:r>
              <a:rPr lang="ru-RU" sz="3200" b="1" dirty="0" smtClean="0">
                <a:latin typeface="Times New Roman"/>
              </a:rPr>
              <a:t>2021-2022 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94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7906" y="332656"/>
            <a:ext cx="6458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Цель и задачи конкурса</a:t>
            </a:r>
            <a:endParaRPr lang="ru-RU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конкурса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стимулирование развития интеллектуально-творческого потенциала личности обучающегося путем совершенствования развития у него проектных и  исследовательских способностей, навыков исследовательского поведения.</a:t>
            </a:r>
          </a:p>
          <a:p>
            <a:pPr indent="450215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Основными задачами конкурса являются:</a:t>
            </a:r>
          </a:p>
          <a:p>
            <a:pPr indent="45021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содействие развитию и распространению образовательных программ и педагогических технологий проведения учебных исследований с обучающимися;</a:t>
            </a:r>
          </a:p>
          <a:p>
            <a:pPr indent="45021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творческой исследовательской активности обучающихся;</a:t>
            </a:r>
          </a:p>
          <a:p>
            <a:pPr indent="45021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стимулирование у обучающихся развития интереса к фундаментальным и прикладным наукам;</a:t>
            </a:r>
          </a:p>
          <a:p>
            <a:pPr indent="45021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выявление талантливых обучающихся, их поддержка и поощрение, общественное признание ученической проектной и исследовательской деятельности;</a:t>
            </a:r>
          </a:p>
          <a:p>
            <a:pPr indent="45021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содействие раннему раскрытию интересов и склонностей обучающихся к научно-исследовательской деятельности;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3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84742"/>
            <a:ext cx="5189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Times New Roman"/>
                <a:ea typeface="Times New Roman"/>
              </a:rPr>
              <a:t>Направления конкурса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1957" y="1266551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Науки о Земле;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Химико-биологическое направление;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Математика, информатика;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Региональное краеведение, народная культура, народное творчество;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Экономика, социология, финансовая грамотность;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Физика, астрономия;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Инженерные исследования;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Языкознание и литературоведение;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История и МХК.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«Борьба с коррупцией- дело каждого».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8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76672"/>
            <a:ext cx="4907305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Количество учащихся </a:t>
            </a:r>
            <a:endParaRPr lang="ru-RU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53832"/>
              </p:ext>
            </p:extLst>
          </p:nvPr>
        </p:nvGraphicFramePr>
        <p:xfrm>
          <a:off x="1475658" y="1772817"/>
          <a:ext cx="6696742" cy="3073122"/>
        </p:xfrm>
        <a:graphic>
          <a:graphicData uri="http://schemas.openxmlformats.org/drawingml/2006/table">
            <a:tbl>
              <a:tblPr firstRow="1" firstCol="1" bandRow="1"/>
              <a:tblGrid>
                <a:gridCol w="2114389"/>
                <a:gridCol w="2434628"/>
                <a:gridCol w="2147725"/>
              </a:tblGrid>
              <a:tr h="1077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5-11 класс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2-4 класс</a:t>
                      </a:r>
                      <a:endParaRPr lang="ru-RU" sz="2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2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61969"/>
            <a:ext cx="7958654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Количество победителей  и призеров </a:t>
            </a:r>
            <a:endParaRPr lang="ru-RU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80678"/>
              </p:ext>
            </p:extLst>
          </p:nvPr>
        </p:nvGraphicFramePr>
        <p:xfrm>
          <a:off x="1115616" y="1628800"/>
          <a:ext cx="6768752" cy="3652082"/>
        </p:xfrm>
        <a:graphic>
          <a:graphicData uri="http://schemas.openxmlformats.org/drawingml/2006/table">
            <a:tbl>
              <a:tblPr firstRow="1" firstCol="1" bandRow="1"/>
              <a:tblGrid>
                <a:gridCol w="1939119"/>
                <a:gridCol w="2232813"/>
                <a:gridCol w="2596820"/>
              </a:tblGrid>
              <a:tr h="1128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Победители 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Призеры 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9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9190" y="260648"/>
            <a:ext cx="5636030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Количество учащихся по школам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051"/>
              </p:ext>
            </p:extLst>
          </p:nvPr>
        </p:nvGraphicFramePr>
        <p:xfrm>
          <a:off x="1378853" y="980729"/>
          <a:ext cx="6577523" cy="5427172"/>
        </p:xfrm>
        <a:graphic>
          <a:graphicData uri="http://schemas.openxmlformats.org/drawingml/2006/table">
            <a:tbl>
              <a:tblPr firstRow="1" firstCol="1" bandRow="1"/>
              <a:tblGrid>
                <a:gridCol w="537061"/>
                <a:gridCol w="2711166"/>
                <a:gridCol w="1147149"/>
                <a:gridCol w="1246043"/>
                <a:gridCol w="936104"/>
              </a:tblGrid>
              <a:tr h="9194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Образовательное 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учреждение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Победители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Призеры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№1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№2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№3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КБГИ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с . Белое Озеро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с. Янгискаин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с. Саитбаба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МОБУ СОШ с. Табынское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ООШ с. Мраково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МОБУ ООШ д. Юзимяново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83828" y="267739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77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287</Words>
  <Application>Microsoft Office PowerPoint</Application>
  <PresentationFormat>Экран (4:3)</PresentationFormat>
  <Paragraphs>141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2022-02-13T17:20:25Z</dcterms:created>
  <dcterms:modified xsi:type="dcterms:W3CDTF">2022-03-31T06:40:02Z</dcterms:modified>
</cp:coreProperties>
</file>