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84" r:id="rId5"/>
    <p:sldId id="283" r:id="rId6"/>
    <p:sldId id="285" r:id="rId7"/>
    <p:sldId id="286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299" r:id="rId17"/>
    <p:sldId id="260" r:id="rId18"/>
    <p:sldId id="287" r:id="rId19"/>
    <p:sldId id="297" r:id="rId20"/>
    <p:sldId id="298" r:id="rId21"/>
    <p:sldId id="300" r:id="rId22"/>
    <p:sldId id="317" r:id="rId23"/>
    <p:sldId id="308" r:id="rId24"/>
    <p:sldId id="282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863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1" d="100"/>
          <a:sy n="71" d="100"/>
        </p:scale>
        <p:origin x="-702" y="-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6282-39C7-422E-A3B4-2E56A6C0604B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DDB73-E996-48BE-9370-25D79B0D6F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2263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6282-39C7-422E-A3B4-2E56A6C0604B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DDB73-E996-48BE-9370-25D79B0D6F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7469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6282-39C7-422E-A3B4-2E56A6C0604B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DDB73-E996-48BE-9370-25D79B0D6F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1864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6282-39C7-422E-A3B4-2E56A6C0604B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DDB73-E996-48BE-9370-25D79B0D6F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661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6282-39C7-422E-A3B4-2E56A6C0604B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DDB73-E996-48BE-9370-25D79B0D6F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890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6282-39C7-422E-A3B4-2E56A6C0604B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DDB73-E996-48BE-9370-25D79B0D6F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9481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6282-39C7-422E-A3B4-2E56A6C0604B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DDB73-E996-48BE-9370-25D79B0D6F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6864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6282-39C7-422E-A3B4-2E56A6C0604B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DDB73-E996-48BE-9370-25D79B0D6F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6340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6282-39C7-422E-A3B4-2E56A6C0604B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DDB73-E996-48BE-9370-25D79B0D6F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2058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6282-39C7-422E-A3B4-2E56A6C0604B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DDB73-E996-48BE-9370-25D79B0D6F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3575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6282-39C7-422E-A3B4-2E56A6C0604B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DDB73-E996-48BE-9370-25D79B0D6F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1147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06282-39C7-422E-A3B4-2E56A6C0604B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DDB73-E996-48BE-9370-25D79B0D6F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0025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0920"/>
            <a:ext cx="12192000" cy="32847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" y="949125"/>
            <a:ext cx="12192000" cy="5908876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endParaRPr lang="ru-RU" sz="1600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rgbClr val="002060"/>
              </a:solidFill>
              <a:latin typeface="Bookman Old Style" pitchFamily="18" charset="0"/>
            </a:endParaRPr>
          </a:p>
          <a:p>
            <a:pPr>
              <a:lnSpc>
                <a:spcPct val="170000"/>
              </a:lnSpc>
            </a:pPr>
            <a:r>
              <a:rPr lang="ru-RU" sz="1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функциональной грамотности учащихся</a:t>
            </a:r>
            <a:endParaRPr lang="ru-RU" sz="6400" b="1" dirty="0">
              <a:ln>
                <a:solidFill>
                  <a:schemeClr val="accent4">
                    <a:lumMod val="75000"/>
                  </a:schemeClr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</a:pPr>
            <a:endParaRPr lang="ru-RU" sz="6400" b="1" dirty="0">
              <a:ln>
                <a:solidFill>
                  <a:schemeClr val="accent4">
                    <a:lumMod val="75000"/>
                  </a:schemeClr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</a:pPr>
            <a:endParaRPr lang="ru-RU" sz="6400" b="1" dirty="0">
              <a:ln>
                <a:solidFill>
                  <a:schemeClr val="accent4">
                    <a:lumMod val="75000"/>
                  </a:schemeClr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</a:pPr>
            <a:endParaRPr lang="ru-RU" sz="6400" b="1" dirty="0">
              <a:ln>
                <a:solidFill>
                  <a:schemeClr val="accent4">
                    <a:lumMod val="75000"/>
                  </a:schemeClr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</a:pPr>
            <a:endParaRPr lang="ru-RU" sz="7200" b="1" dirty="0">
              <a:ln>
                <a:solidFill>
                  <a:schemeClr val="accent4">
                    <a:lumMod val="75000"/>
                  </a:schemeClr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</a:pPr>
            <a:endParaRPr lang="ru-RU" sz="7200" b="1" dirty="0">
              <a:ln>
                <a:solidFill>
                  <a:schemeClr val="accent4">
                    <a:lumMod val="75000"/>
                  </a:schemeClr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923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Химия1\Desktop\РЭШ\ЕНГ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275" y="474663"/>
            <a:ext cx="11345863" cy="59070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Химия1\Desktop\РЭШ\фисок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427038"/>
            <a:ext cx="11774487" cy="6002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Химия1\Desktop\РЭШ\WhatsApp Image 2021-12-20 at 09.07.2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1" y="1239252"/>
            <a:ext cx="4283241" cy="3212431"/>
          </a:xfrm>
          <a:prstGeom prst="rect">
            <a:avLst/>
          </a:prstGeom>
          <a:noFill/>
        </p:spPr>
      </p:pic>
      <p:pic>
        <p:nvPicPr>
          <p:cNvPr id="5124" name="Picture 4" descr="C:\Users\Химия1\Desktop\РЭШ\Без имен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2633" y="1233370"/>
            <a:ext cx="4306568" cy="3507073"/>
          </a:xfrm>
          <a:prstGeom prst="rect">
            <a:avLst/>
          </a:prstGeom>
          <a:noFill/>
        </p:spPr>
      </p:pic>
      <p:pic>
        <p:nvPicPr>
          <p:cNvPr id="5123" name="Picture 3" descr="C:\Users\Химия1\Desktop\РЭШ\WhatsApp Image 2021-12-20 at 16.21.26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8650" y="3308684"/>
            <a:ext cx="3978444" cy="29838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Химия1\Desktop\РЭШ\Без имени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994" y="452601"/>
            <a:ext cx="7724859" cy="4455533"/>
          </a:xfrm>
          <a:prstGeom prst="rect">
            <a:avLst/>
          </a:prstGeom>
          <a:noFill/>
        </p:spPr>
      </p:pic>
      <p:pic>
        <p:nvPicPr>
          <p:cNvPr id="6147" name="Picture 3" descr="C:\Users\Химия1\Desktop\РЭШ\9 дем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5352" y="1347538"/>
            <a:ext cx="7313738" cy="519764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383643" y="173426"/>
            <a:ext cx="7169142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Выполнение  проверочных работ  по естественнонаучной грамотности</a:t>
            </a:r>
          </a:p>
          <a:p>
            <a:r>
              <a:rPr lang="ru-RU" dirty="0" smtClean="0"/>
              <a:t>из банка заданий ФИПИ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11215" y="457200"/>
            <a:ext cx="6448096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Выполнение заданий на платформе РЭШ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C:\Users\Химия1\Desktop\РЭШ\рэш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904" y="1045386"/>
            <a:ext cx="4798137" cy="2268822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7170" name="Picture 2" descr="C:\Users\Химия1\Desktop\РЭШ\Без имени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0208" y="2557649"/>
            <a:ext cx="4035971" cy="2383704"/>
          </a:xfrm>
          <a:prstGeom prst="rect">
            <a:avLst/>
          </a:prstGeom>
          <a:noFill/>
        </p:spPr>
      </p:pic>
      <p:pic>
        <p:nvPicPr>
          <p:cNvPr id="7174" name="Picture 6" descr="C:\Users\Химия1\Desktop\РЭШ\экспертиз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775" y="1119351"/>
            <a:ext cx="4145758" cy="2113072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82748" y="4351283"/>
            <a:ext cx="4016952" cy="2258433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173" name="Picture 5" descr="C:\Users\Химия1\Desktop\РЭШ\WhatsApp Image 2021-12-20 at 16.42.10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725214" y="3203025"/>
            <a:ext cx="2522483" cy="3287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20800" y="835378"/>
            <a:ext cx="10533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Использование заданий по естественнонаучной грамотности на уроках химии </a:t>
            </a:r>
            <a:endParaRPr lang="ru-RU" sz="2400" dirty="0"/>
          </a:p>
        </p:txBody>
      </p:sp>
      <p:pic>
        <p:nvPicPr>
          <p:cNvPr id="8196" name="Picture 4" descr="C:\Users\Химия1\Desktop\РЭШ\WhatsApp Image 2021-12-21 at 13.28.2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739" y="1598784"/>
            <a:ext cx="5639508" cy="4229631"/>
          </a:xfrm>
          <a:prstGeom prst="rect">
            <a:avLst/>
          </a:prstGeom>
          <a:noFill/>
        </p:spPr>
      </p:pic>
      <p:pic>
        <p:nvPicPr>
          <p:cNvPr id="8194" name="Picture 2" descr="C:\Users\Химия1\Desktop\РЭШ\WhatsApp Image 2021-12-21 at 11.42.2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6355" y="2850777"/>
            <a:ext cx="4787151" cy="3590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0019890-9ACE-4FEC-BFBC-CC3113F25EE3}"/>
              </a:ext>
            </a:extLst>
          </p:cNvPr>
          <p:cNvSpPr txBox="1"/>
          <p:nvPr/>
        </p:nvSpPr>
        <p:spPr>
          <a:xfrm>
            <a:off x="0" y="183504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</a:rPr>
              <a:t>Естественнонаучная грамотность</a:t>
            </a:r>
            <a:endParaRPr lang="ru-RU" sz="24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BCEBBA4-5D29-4785-9D2E-E6CB6809BE3F}"/>
              </a:ext>
            </a:extLst>
          </p:cNvPr>
          <p:cNvSpPr/>
          <p:nvPr/>
        </p:nvSpPr>
        <p:spPr>
          <a:xfrm>
            <a:off x="233681" y="666454"/>
            <a:ext cx="2793999" cy="14833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 объяснять явления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3E05AEC-F54C-4008-A6C5-E6EA7D2A87B9}"/>
              </a:ext>
            </a:extLst>
          </p:cNvPr>
          <p:cNvSpPr/>
          <p:nvPr/>
        </p:nvSpPr>
        <p:spPr>
          <a:xfrm>
            <a:off x="6195062" y="666454"/>
            <a:ext cx="2793999" cy="14833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Интерпретировать данные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6DC19E6E-0D67-40AE-A2F7-5116EC8A456E}"/>
              </a:ext>
            </a:extLst>
          </p:cNvPr>
          <p:cNvSpPr/>
          <p:nvPr/>
        </p:nvSpPr>
        <p:spPr>
          <a:xfrm>
            <a:off x="9175753" y="666454"/>
            <a:ext cx="2793999" cy="14833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научные доказательства для получения выводов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3439604A-F69A-4CA8-BD31-A06247B145A7}"/>
              </a:ext>
            </a:extLst>
          </p:cNvPr>
          <p:cNvSpPr/>
          <p:nvPr/>
        </p:nvSpPr>
        <p:spPr>
          <a:xfrm>
            <a:off x="3214371" y="666454"/>
            <a:ext cx="2793999" cy="14833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 основные особенности естественнонаучного исследования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1F73A888-C869-4EAF-9CDA-F768AC3BC6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11973"/>
          <a:stretch/>
        </p:blipFill>
        <p:spPr>
          <a:xfrm>
            <a:off x="1206783" y="2668068"/>
            <a:ext cx="6374397" cy="418993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68955C3C-D29C-43FD-8B62-8452BBBF8A9A}"/>
              </a:ext>
            </a:extLst>
          </p:cNvPr>
          <p:cNvSpPr txBox="1"/>
          <p:nvPr/>
        </p:nvSpPr>
        <p:spPr>
          <a:xfrm>
            <a:off x="2848105" y="2270382"/>
            <a:ext cx="61409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</a:rPr>
              <a:t>Развиваем естественнонаучную грамотность</a:t>
            </a:r>
            <a:endParaRPr lang="ru-RU" sz="1800" dirty="0"/>
          </a:p>
        </p:txBody>
      </p:sp>
      <p:pic>
        <p:nvPicPr>
          <p:cNvPr id="14" name="Picture 2" descr="https://present5.com/presentation/283272527_451650169/image-13.jpg">
            <a:extLst>
              <a:ext uri="{FF2B5EF4-FFF2-40B4-BE49-F238E27FC236}">
                <a16:creationId xmlns:a16="http://schemas.microsoft.com/office/drawing/2014/main" xmlns="" id="{64AC1EF3-84DE-469B-880A-BF840755A3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762" t="42667" r="2638" b="25734"/>
          <a:stretch/>
        </p:blipFill>
        <p:spPr bwMode="auto">
          <a:xfrm>
            <a:off x="8110857" y="3274752"/>
            <a:ext cx="2904487" cy="2916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0316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3DDB5C4-C595-48D7-AB33-916799EBE09A}"/>
              </a:ext>
            </a:extLst>
          </p:cNvPr>
          <p:cNvSpPr txBox="1"/>
          <p:nvPr/>
        </p:nvSpPr>
        <p:spPr>
          <a:xfrm>
            <a:off x="0" y="183504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</a:rPr>
              <a:t>Читательская грамотность</a:t>
            </a: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1FF6BDE-8445-403D-8CC7-69C91C56A16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32607" y="2682240"/>
            <a:ext cx="5379995" cy="3700784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919046ED-B41E-48F8-BDB8-D859DB48D5A8}"/>
              </a:ext>
            </a:extLst>
          </p:cNvPr>
          <p:cNvSpPr/>
          <p:nvPr/>
        </p:nvSpPr>
        <p:spPr>
          <a:xfrm>
            <a:off x="203201" y="737091"/>
            <a:ext cx="2793999" cy="14833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Интегрировать и интерпретировать информацию.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C4DC4B35-DFB6-4584-8864-61E875A3BFC5}"/>
              </a:ext>
            </a:extLst>
          </p:cNvPr>
          <p:cNvSpPr/>
          <p:nvPr/>
        </p:nvSpPr>
        <p:spPr>
          <a:xfrm>
            <a:off x="6164582" y="737091"/>
            <a:ext cx="2793999" cy="14833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информацию из текста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15DBA76C-2A6C-4C30-B6AB-20A2090A119E}"/>
              </a:ext>
            </a:extLst>
          </p:cNvPr>
          <p:cNvSpPr/>
          <p:nvPr/>
        </p:nvSpPr>
        <p:spPr>
          <a:xfrm>
            <a:off x="9118603" y="737091"/>
            <a:ext cx="2793999" cy="14833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Находить и извлекать информацию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F1E9FCA6-D3FF-4E7F-A40C-01AB0A3D70F8}"/>
              </a:ext>
            </a:extLst>
          </p:cNvPr>
          <p:cNvSpPr/>
          <p:nvPr/>
        </p:nvSpPr>
        <p:spPr>
          <a:xfrm>
            <a:off x="3210562" y="737091"/>
            <a:ext cx="2793999" cy="14833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Осмысливать и оценивать содержание и форму текста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xmlns="" id="{05DDA83A-63CA-4704-81C1-17D3CFF9E44A}"/>
              </a:ext>
            </a:extLst>
          </p:cNvPr>
          <p:cNvSpPr txBox="1">
            <a:spLocks/>
          </p:cNvSpPr>
          <p:nvPr/>
        </p:nvSpPr>
        <p:spPr>
          <a:xfrm>
            <a:off x="0" y="3524739"/>
            <a:ext cx="6380479" cy="201578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lnSpc>
                <a:spcPct val="150000"/>
              </a:lnSpc>
              <a:buNone/>
            </a:pPr>
            <a:r>
              <a:rPr lang="ru-RU" sz="2400" b="1" dirty="0">
                <a:latin typeface="Times New Roman" panose="02020603050405020304" pitchFamily="18" charset="0"/>
              </a:rPr>
              <a:t>Функциональное чтение </a:t>
            </a:r>
            <a:r>
              <a:rPr lang="ru-RU" sz="2400" dirty="0">
                <a:latin typeface="Times New Roman" panose="02020603050405020304" pitchFamily="18" charset="0"/>
              </a:rPr>
              <a:t>— чтение с целью поиска информации для решения конкретной задачи или выполнения определённого задания.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91982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3D2A54D-6558-4586-951D-DFCB763A605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19" y="830376"/>
            <a:ext cx="5464175" cy="54410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19995BC-B6F7-4A81-850B-15FDB73360C5}"/>
              </a:ext>
            </a:extLst>
          </p:cNvPr>
          <p:cNvSpPr txBox="1"/>
          <p:nvPr/>
        </p:nvSpPr>
        <p:spPr>
          <a:xfrm>
            <a:off x="0" y="183504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</a:rPr>
              <a:t>Пример задания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EE1BA4C-3B2C-46E9-AF95-9D8438EDEF9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58226" y="830376"/>
            <a:ext cx="6228352" cy="402610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C5B7912-90F6-42F5-9B62-AC635698482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74871" y="830376"/>
            <a:ext cx="6228352" cy="2691915"/>
          </a:xfrm>
          <a:prstGeom prst="rect">
            <a:avLst/>
          </a:prstGeom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9A4AB5EA-6B7D-497E-B075-52F8B1B8F186}"/>
              </a:ext>
            </a:extLst>
          </p:cNvPr>
          <p:cNvGrpSpPr/>
          <p:nvPr/>
        </p:nvGrpSpPr>
        <p:grpSpPr>
          <a:xfrm>
            <a:off x="5774871" y="830376"/>
            <a:ext cx="6311855" cy="5956887"/>
            <a:chOff x="12192000" y="3658609"/>
            <a:chExt cx="6311855" cy="5956887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xmlns="" id="{ED173460-6188-4F8E-A915-3C9AABECBD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192000" y="3658609"/>
              <a:ext cx="6311855" cy="2395741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C0115005-1F12-42B2-96E9-B18426348C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/>
            <a:srcRect t="21801"/>
            <a:stretch/>
          </p:blipFill>
          <p:spPr>
            <a:xfrm>
              <a:off x="12192001" y="5355503"/>
              <a:ext cx="6311854" cy="4259993"/>
            </a:xfrm>
            <a:prstGeom prst="rect">
              <a:avLst/>
            </a:prstGeom>
          </p:spPr>
        </p:pic>
      </p:grp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xmlns="" id="{922020D4-BEDB-4BA4-9ECE-90BA9AD3D7D2}"/>
              </a:ext>
            </a:extLst>
          </p:cNvPr>
          <p:cNvGrpSpPr/>
          <p:nvPr/>
        </p:nvGrpSpPr>
        <p:grpSpPr>
          <a:xfrm>
            <a:off x="5808161" y="842820"/>
            <a:ext cx="6195062" cy="5062768"/>
            <a:chOff x="5064685" y="7373268"/>
            <a:chExt cx="6195062" cy="5062768"/>
          </a:xfrm>
        </p:grpSpPr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xmlns="" id="{C2057A94-2977-485E-A17C-75FCD4AF80C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64685" y="7373268"/>
              <a:ext cx="6195062" cy="2552244"/>
            </a:xfrm>
            <a:prstGeom prst="rect">
              <a:avLst/>
            </a:prstGeom>
          </p:spPr>
        </p:pic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xmlns="" id="{C2D5C797-EBDB-49A2-A20D-87BEED532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64685" y="9274053"/>
              <a:ext cx="6195062" cy="3161983"/>
            </a:xfrm>
            <a:prstGeom prst="rect">
              <a:avLst/>
            </a:prstGeom>
          </p:spPr>
        </p:pic>
      </p:grp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891EBC37-5B6D-4DDE-AA96-0388005B11A4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808160" y="830376"/>
            <a:ext cx="6195062" cy="435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529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0019890-9ACE-4FEC-BFBC-CC3113F25EE3}"/>
              </a:ext>
            </a:extLst>
          </p:cNvPr>
          <p:cNvSpPr txBox="1"/>
          <p:nvPr/>
        </p:nvSpPr>
        <p:spPr>
          <a:xfrm>
            <a:off x="0" y="183504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</a:rPr>
              <a:t>Математическая грамотность</a:t>
            </a:r>
            <a:endParaRPr lang="ru-RU" sz="24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BCEBBA4-5D29-4785-9D2E-E6CB6809BE3F}"/>
              </a:ext>
            </a:extLst>
          </p:cNvPr>
          <p:cNvSpPr/>
          <p:nvPr/>
        </p:nvSpPr>
        <p:spPr>
          <a:xfrm>
            <a:off x="233681" y="666454"/>
            <a:ext cx="2793999" cy="14833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Формулировать ситуацию математически.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3E05AEC-F54C-4008-A6C5-E6EA7D2A87B9}"/>
              </a:ext>
            </a:extLst>
          </p:cNvPr>
          <p:cNvSpPr/>
          <p:nvPr/>
        </p:nvSpPr>
        <p:spPr>
          <a:xfrm>
            <a:off x="6195062" y="666454"/>
            <a:ext cx="2793999" cy="14833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Интерпретировать, использовать, оценивать математические результаты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3439604A-F69A-4CA8-BD31-A06247B145A7}"/>
              </a:ext>
            </a:extLst>
          </p:cNvPr>
          <p:cNvSpPr/>
          <p:nvPr/>
        </p:nvSpPr>
        <p:spPr>
          <a:xfrm>
            <a:off x="3214371" y="666454"/>
            <a:ext cx="2793999" cy="14833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математические понятия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34443D9-7E49-4E62-87FD-FBC4DB873F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14027"/>
          <a:stretch/>
        </p:blipFill>
        <p:spPr>
          <a:xfrm>
            <a:off x="109981" y="2556949"/>
            <a:ext cx="6085081" cy="3866004"/>
          </a:xfrm>
          <a:prstGeom prst="rect">
            <a:avLst/>
          </a:prstGeom>
        </p:spPr>
      </p:pic>
      <p:pic>
        <p:nvPicPr>
          <p:cNvPr id="11" name="Объект 4">
            <a:extLst>
              <a:ext uri="{FF2B5EF4-FFF2-40B4-BE49-F238E27FC236}">
                <a16:creationId xmlns:a16="http://schemas.microsoft.com/office/drawing/2014/main" xmlns="" id="{C2585C9D-FC2A-4253-BA13-D30AFC521C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871" r="5934" b="10568"/>
          <a:stretch/>
        </p:blipFill>
        <p:spPr>
          <a:xfrm>
            <a:off x="6278879" y="2264850"/>
            <a:ext cx="5658363" cy="445020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210EE4D-4C76-4C04-81C1-8BDF083EE740}"/>
              </a:ext>
            </a:extLst>
          </p:cNvPr>
          <p:cNvSpPr txBox="1"/>
          <p:nvPr/>
        </p:nvSpPr>
        <p:spPr>
          <a:xfrm>
            <a:off x="26164" y="2187617"/>
            <a:ext cx="61409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</a:rPr>
              <a:t>Развиваем математическую грамотность</a:t>
            </a:r>
            <a:endParaRPr lang="ru-RU" sz="1800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4319237B-30BB-482F-AA94-A6F8A58AF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79592" y="202311"/>
            <a:ext cx="275765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323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35" t="31112" r="6944" b="5554"/>
          <a:stretch/>
        </p:blipFill>
        <p:spPr>
          <a:xfrm>
            <a:off x="3377726" y="3154908"/>
            <a:ext cx="8623300" cy="3500912"/>
          </a:xfrm>
          <a:prstGeom prst="rect">
            <a:avLst/>
          </a:prstGeom>
        </p:spPr>
      </p:pic>
      <p:sp>
        <p:nvSpPr>
          <p:cNvPr id="6" name="Текст 3">
            <a:extLst>
              <a:ext uri="{FF2B5EF4-FFF2-40B4-BE49-F238E27FC236}">
                <a16:creationId xmlns:a16="http://schemas.microsoft.com/office/drawing/2014/main" xmlns="" id="{FED402BB-643D-42CF-99A9-E5CE1D306BF3}"/>
              </a:ext>
            </a:extLst>
          </p:cNvPr>
          <p:cNvSpPr txBox="1">
            <a:spLocks/>
          </p:cNvSpPr>
          <p:nvPr/>
        </p:nvSpPr>
        <p:spPr>
          <a:xfrm>
            <a:off x="1937545" y="411252"/>
            <a:ext cx="10063482" cy="274365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lnSpc>
                <a:spcPct val="150000"/>
              </a:lnSpc>
              <a:buNone/>
            </a:pPr>
            <a:r>
              <a:rPr lang="ru-RU" sz="2400" b="1" dirty="0">
                <a:latin typeface="Times New Roman" panose="02020603050405020304" pitchFamily="18" charset="0"/>
              </a:rPr>
              <a:t>Функциональная грамотность </a:t>
            </a:r>
            <a:r>
              <a:rPr lang="ru-RU" sz="2400" dirty="0">
                <a:latin typeface="Times New Roman" panose="02020603050405020304" pitchFamily="18" charset="0"/>
              </a:rPr>
              <a:t>— способность человека использовать приобретаемые в течение жизни знания для решения широкого диапазона жизненных задач в различных сферах человеческой деятельности, общения и социальных отношений.</a:t>
            </a:r>
          </a:p>
          <a:p>
            <a:pPr indent="0" algn="r">
              <a:lnSpc>
                <a:spcPct val="150000"/>
              </a:lnSpc>
              <a:buNone/>
            </a:pPr>
            <a:r>
              <a:rPr lang="ru-RU" sz="2400" dirty="0">
                <a:latin typeface="Times New Roman" panose="02020603050405020304" pitchFamily="18" charset="0"/>
              </a:rPr>
              <a:t>А. А. Леонтьев</a:t>
            </a:r>
            <a:endParaRPr lang="ru-RU" sz="20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D7A7EA5-AD66-4466-86C7-E73CB552038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974" y="411252"/>
            <a:ext cx="1746571" cy="274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823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0019890-9ACE-4FEC-BFBC-CC3113F25EE3}"/>
              </a:ext>
            </a:extLst>
          </p:cNvPr>
          <p:cNvSpPr txBox="1"/>
          <p:nvPr/>
        </p:nvSpPr>
        <p:spPr>
          <a:xfrm>
            <a:off x="0" y="183504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</a:rPr>
              <a:t>Глобальная компетентность </a:t>
            </a:r>
            <a:endParaRPr lang="ru-RU" sz="2400" dirty="0"/>
          </a:p>
        </p:txBody>
      </p:sp>
      <p:pic>
        <p:nvPicPr>
          <p:cNvPr id="3" name="Объект 5">
            <a:extLst>
              <a:ext uri="{FF2B5EF4-FFF2-40B4-BE49-F238E27FC236}">
                <a16:creationId xmlns:a16="http://schemas.microsoft.com/office/drawing/2014/main" xmlns="" id="{809CC0B6-4925-4D41-8845-4CD84FB92A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863"/>
          <a:stretch/>
        </p:blipFill>
        <p:spPr>
          <a:xfrm>
            <a:off x="294640" y="2330584"/>
            <a:ext cx="5303519" cy="4343912"/>
          </a:xfrm>
          <a:prstGeom prst="rect">
            <a:avLst/>
          </a:prstGeom>
        </p:spPr>
      </p:pic>
      <p:pic>
        <p:nvPicPr>
          <p:cNvPr id="4" name="Объект 4">
            <a:extLst>
              <a:ext uri="{FF2B5EF4-FFF2-40B4-BE49-F238E27FC236}">
                <a16:creationId xmlns:a16="http://schemas.microsoft.com/office/drawing/2014/main" xmlns="" id="{6242CD76-7203-4DEF-B314-5FAA14FB43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2320"/>
          <a:stretch/>
        </p:blipFill>
        <p:spPr>
          <a:xfrm>
            <a:off x="5692985" y="2330584"/>
            <a:ext cx="6341453" cy="4338321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BBCDC73-7352-4A53-9A83-92059A83EBCC}"/>
              </a:ext>
            </a:extLst>
          </p:cNvPr>
          <p:cNvSpPr/>
          <p:nvPr/>
        </p:nvSpPr>
        <p:spPr>
          <a:xfrm>
            <a:off x="294640" y="746196"/>
            <a:ext cx="2793999" cy="14833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аналитического и критического мышления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2C2172F7-A5A5-487C-9ECD-E082AE542FA4}"/>
              </a:ext>
            </a:extLst>
          </p:cNvPr>
          <p:cNvSpPr/>
          <p:nvPr/>
        </p:nvSpPr>
        <p:spPr>
          <a:xfrm>
            <a:off x="6256021" y="746196"/>
            <a:ext cx="2793999" cy="14833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людьми другой культуры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4B1C7BCE-04D7-4C9D-BF5D-95611B3BB8B2}"/>
              </a:ext>
            </a:extLst>
          </p:cNvPr>
          <p:cNvSpPr/>
          <p:nvPr/>
        </p:nvSpPr>
        <p:spPr>
          <a:xfrm>
            <a:off x="3275330" y="746196"/>
            <a:ext cx="2793999" cy="14833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Осознание и понимание глобальных проблем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2CABF89B-9F98-4FD7-A95E-8AEA244DFB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9299" b="98140" l="2429" r="96429">
                        <a14:foregroundMark x1="21000" y1="80544" x2="36857" y2="81688"/>
                        <a14:foregroundMark x1="36857" y1="81688" x2="78429" y2="79971"/>
                        <a14:foregroundMark x1="83857" y1="67811" x2="96286" y2="91989"/>
                        <a14:foregroundMark x1="92571" y1="95136" x2="61857" y2="86981"/>
                        <a14:foregroundMark x1="61857" y1="86981" x2="29571" y2="89413"/>
                        <a14:foregroundMark x1="9286" y1="60944" x2="9143" y2="66524"/>
                        <a14:foregroundMark x1="15143" y1="82260" x2="5714" y2="91273"/>
                        <a14:foregroundMark x1="5714" y1="91273" x2="13286" y2="95279"/>
                        <a14:foregroundMark x1="13286" y1="95279" x2="24429" y2="95279"/>
                        <a14:foregroundMark x1="13429" y1="81831" x2="2571" y2="88841"/>
                        <a14:foregroundMark x1="2571" y1="88841" x2="2429" y2="88841"/>
                        <a14:foregroundMark x1="53571" y1="95708" x2="68714" y2="95279"/>
                        <a14:foregroundMark x1="94429" y1="93705" x2="96429" y2="98140"/>
                        <a14:foregroundMark x1="58143" y1="11588" x2="42286" y2="11016"/>
                        <a14:foregroundMark x1="42286" y1="11016" x2="34714" y2="12876"/>
                        <a14:foregroundMark x1="34571" y1="12160" x2="43286" y2="9299"/>
                        <a14:foregroundMark x1="43286" y1="9299" x2="50571" y2="9728"/>
                        <a14:foregroundMark x1="50571" y1="9728" x2="56143" y2="11445"/>
                        <a14:foregroundMark x1="12143" y1="78255" x2="20286" y2="755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38944" y="0"/>
            <a:ext cx="2333918" cy="2330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304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0019890-9ACE-4FEC-BFBC-CC3113F25EE3}"/>
              </a:ext>
            </a:extLst>
          </p:cNvPr>
          <p:cNvSpPr txBox="1"/>
          <p:nvPr/>
        </p:nvSpPr>
        <p:spPr>
          <a:xfrm>
            <a:off x="0" y="183504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</a:rPr>
              <a:t>Креативное мышление</a:t>
            </a:r>
            <a:endParaRPr lang="ru-RU" sz="2400" dirty="0"/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xmlns="" id="{4A54F00A-DB21-4F44-9E52-2430DC082961}"/>
              </a:ext>
            </a:extLst>
          </p:cNvPr>
          <p:cNvSpPr txBox="1">
            <a:spLocks/>
          </p:cNvSpPr>
          <p:nvPr/>
        </p:nvSpPr>
        <p:spPr>
          <a:xfrm>
            <a:off x="0" y="720579"/>
            <a:ext cx="12192000" cy="201578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lnSpc>
                <a:spcPct val="150000"/>
              </a:lnSpc>
              <a:buNone/>
            </a:pPr>
            <a:r>
              <a:rPr lang="ru-RU" sz="2400" dirty="0">
                <a:latin typeface="Times New Roman" panose="02020603050405020304" pitchFamily="18" charset="0"/>
              </a:rPr>
              <a:t>	способность продуктивно участвовать в процессе выработки, оценки и совершенствовании идей, направленных на получение инновационных и эффективных решений.</a:t>
            </a:r>
            <a:endParaRPr lang="ru-RU" sz="200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E8636EC8-AAD5-4428-A090-C8247E925D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13001"/>
          <a:stretch/>
        </p:blipFill>
        <p:spPr>
          <a:xfrm>
            <a:off x="135006" y="2879430"/>
            <a:ext cx="5963920" cy="379506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A11B03EA-16E1-458E-83F8-5D205F42F4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t="13001"/>
          <a:stretch/>
        </p:blipFill>
        <p:spPr>
          <a:xfrm>
            <a:off x="6194676" y="2879429"/>
            <a:ext cx="5907268" cy="379506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A68573C-A9CE-47F6-8BDB-84BD3F8D43D3}"/>
              </a:ext>
            </a:extLst>
          </p:cNvPr>
          <p:cNvSpPr txBox="1"/>
          <p:nvPr/>
        </p:nvSpPr>
        <p:spPr>
          <a:xfrm>
            <a:off x="3116966" y="2367033"/>
            <a:ext cx="61409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</a:rPr>
              <a:t>Развиваем креативное мышление</a:t>
            </a:r>
            <a:endParaRPr lang="ru-RU" sz="18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7B4BE806-2DCA-41B4-9F56-3614555FD2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210" t="9791" r="21358" b="10123"/>
          <a:stretch/>
        </p:blipFill>
        <p:spPr bwMode="auto">
          <a:xfrm>
            <a:off x="4767166" y="4516395"/>
            <a:ext cx="1328834" cy="189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700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01511" y="976616"/>
            <a:ext cx="6096000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ru-RU" dirty="0" smtClean="0"/>
              <a:t>Один из наиболее часто принимаемых препаратов при заболеваниях желудка, в частности повышенной кислотности, является суспензия “</a:t>
            </a:r>
            <a:r>
              <a:rPr lang="ru-RU" dirty="0" err="1" smtClean="0"/>
              <a:t>Алмагель</a:t>
            </a:r>
            <a:r>
              <a:rPr lang="ru-RU" dirty="0" smtClean="0"/>
              <a:t>”. В его состав входят следующие вещества: </a:t>
            </a:r>
            <a:r>
              <a:rPr lang="ru-RU" dirty="0" err="1" smtClean="0"/>
              <a:t>гидроксид</a:t>
            </a:r>
            <a:r>
              <a:rPr lang="ru-RU" dirty="0" smtClean="0"/>
              <a:t> алюминия, оксид алюминия, </a:t>
            </a:r>
            <a:r>
              <a:rPr lang="ru-RU" dirty="0" err="1" smtClean="0"/>
              <a:t>гидроксид</a:t>
            </a:r>
            <a:r>
              <a:rPr lang="ru-RU" dirty="0" smtClean="0"/>
              <a:t> и оксид магния.</a:t>
            </a:r>
          </a:p>
          <a:p>
            <a:r>
              <a:rPr lang="ru-RU" dirty="0" smtClean="0"/>
              <a:t>Объясните в чем заключается лечебный эффект препарата. Запишите уравнения реакций происходящих в организме после приема суспензии.</a:t>
            </a:r>
            <a:endParaRPr lang="ru-RU" dirty="0"/>
          </a:p>
        </p:txBody>
      </p:sp>
      <p:pic>
        <p:nvPicPr>
          <p:cNvPr id="9218" name="Picture 2" descr="C:\Users\Химия1\Desktop\РЭШ\9b2ee1037e9ff30782c12f8c526c77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1527" y="1166813"/>
            <a:ext cx="4733925" cy="5133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0019890-9ACE-4FEC-BFBC-CC3113F25EE3}"/>
              </a:ext>
            </a:extLst>
          </p:cNvPr>
          <p:cNvSpPr txBox="1"/>
          <p:nvPr/>
        </p:nvSpPr>
        <p:spPr>
          <a:xfrm>
            <a:off x="0" y="183504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</a:rPr>
              <a:t>Заключение</a:t>
            </a:r>
            <a:endParaRPr lang="ru-RU" sz="2400" dirty="0"/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xmlns="" id="{4A54F00A-DB21-4F44-9E52-2430DC082961}"/>
              </a:ext>
            </a:extLst>
          </p:cNvPr>
          <p:cNvSpPr txBox="1">
            <a:spLocks/>
          </p:cNvSpPr>
          <p:nvPr/>
        </p:nvSpPr>
        <p:spPr>
          <a:xfrm>
            <a:off x="0" y="720579"/>
            <a:ext cx="12192000" cy="338090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lnSpc>
                <a:spcPct val="150000"/>
              </a:lnSpc>
              <a:buNone/>
            </a:pPr>
            <a:r>
              <a:rPr lang="ru-RU" sz="2400" dirty="0">
                <a:latin typeface="Times New Roman" panose="02020603050405020304" pitchFamily="18" charset="0"/>
              </a:rPr>
              <a:t>	Все виды грамотностей направлены на формирование ключевых компетенций обучающихся, позволяющих школьникам решать сложные задачи: критическое мышление, креативность, коммуникативность, сотрудничество в решении проблем. </a:t>
            </a:r>
          </a:p>
          <a:p>
            <a:pPr indent="0" algn="just">
              <a:lnSpc>
                <a:spcPct val="150000"/>
              </a:lnSpc>
              <a:buNone/>
            </a:pPr>
            <a:r>
              <a:rPr lang="ru-RU" sz="2400" dirty="0">
                <a:latin typeface="Times New Roman" panose="02020603050405020304" pitchFamily="18" charset="0"/>
              </a:rPr>
              <a:t>Функциональная грамотность – основа жизненной и профессиональной успешности выпускников.</a:t>
            </a:r>
          </a:p>
        </p:txBody>
      </p:sp>
    </p:spTree>
    <p:extLst>
      <p:ext uri="{BB962C8B-B14F-4D97-AF65-F5344CB8AC3E}">
        <p14:creationId xmlns:p14="http://schemas.microsoft.com/office/powerpoint/2010/main" xmlns="" val="24748090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2377" y="618517"/>
            <a:ext cx="9675850" cy="5120432"/>
          </a:xfrm>
        </p:spPr>
        <p:txBody>
          <a:bodyPr>
            <a:normAutofit/>
          </a:bodyPr>
          <a:lstStyle/>
          <a:p>
            <a:pPr algn="ctr"/>
            <a:r>
              <a:rPr lang="ru-RU" sz="6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7733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0019890-9ACE-4FEC-BFBC-CC3113F25EE3}"/>
              </a:ext>
            </a:extLst>
          </p:cNvPr>
          <p:cNvSpPr txBox="1"/>
          <p:nvPr/>
        </p:nvSpPr>
        <p:spPr>
          <a:xfrm>
            <a:off x="0" y="183504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</a:rPr>
              <a:t>Виды функциональной грамотности </a:t>
            </a:r>
            <a:endParaRPr lang="ru-RU" sz="2400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E47230D2-359C-4C2B-AA95-C6D2DB25D953}"/>
              </a:ext>
            </a:extLst>
          </p:cNvPr>
          <p:cNvSpPr/>
          <p:nvPr/>
        </p:nvSpPr>
        <p:spPr>
          <a:xfrm>
            <a:off x="3942325" y="3813637"/>
            <a:ext cx="5440101" cy="775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Читательская грамотность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86C2F2BE-9E71-4C42-A9C9-8F51EB749ABC}"/>
              </a:ext>
            </a:extLst>
          </p:cNvPr>
          <p:cNvSpPr/>
          <p:nvPr/>
        </p:nvSpPr>
        <p:spPr>
          <a:xfrm>
            <a:off x="5087153" y="2819901"/>
            <a:ext cx="5440101" cy="775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Математическая грамотность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AE712D8C-C9C9-43E6-9495-AE4759BDBE13}"/>
              </a:ext>
            </a:extLst>
          </p:cNvPr>
          <p:cNvSpPr/>
          <p:nvPr/>
        </p:nvSpPr>
        <p:spPr>
          <a:xfrm>
            <a:off x="3091503" y="1919774"/>
            <a:ext cx="5440101" cy="775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Естественнонаучная грамотность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57E02D05-8B79-4149-AC00-8AC70C4A4A01}"/>
              </a:ext>
            </a:extLst>
          </p:cNvPr>
          <p:cNvSpPr/>
          <p:nvPr/>
        </p:nvSpPr>
        <p:spPr>
          <a:xfrm>
            <a:off x="1944852" y="4807374"/>
            <a:ext cx="5440101" cy="775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Финансовая грамотность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4182E7D8-3A7F-488F-A095-A0B0925012F4}"/>
              </a:ext>
            </a:extLst>
          </p:cNvPr>
          <p:cNvSpPr/>
          <p:nvPr/>
        </p:nvSpPr>
        <p:spPr>
          <a:xfrm>
            <a:off x="2162912" y="988024"/>
            <a:ext cx="5440101" cy="775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Креативное мышление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0326D57F-1E77-4EF0-A31A-A575188F732D}"/>
              </a:ext>
            </a:extLst>
          </p:cNvPr>
          <p:cNvSpPr/>
          <p:nvPr/>
        </p:nvSpPr>
        <p:spPr>
          <a:xfrm>
            <a:off x="3421323" y="5742139"/>
            <a:ext cx="5440101" cy="775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Глобальные компетенции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2308E2E1-832F-45A3-A070-85D75DBAD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82426" y="1017157"/>
            <a:ext cx="2434446" cy="172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xmlns="" id="{E29091F7-9792-4D4A-AD74-AD136CFBC9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210" t="9791" r="21358" b="10123"/>
          <a:stretch/>
        </p:blipFill>
        <p:spPr bwMode="auto">
          <a:xfrm>
            <a:off x="725048" y="706549"/>
            <a:ext cx="1328834" cy="189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xmlns="" id="{A4B0DA9F-3CDC-4966-907A-9C5A4DED04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9299" b="98140" l="2429" r="96429">
                        <a14:foregroundMark x1="21000" y1="80544" x2="36857" y2="81688"/>
                        <a14:foregroundMark x1="36857" y1="81688" x2="78429" y2="79971"/>
                        <a14:foregroundMark x1="83857" y1="67811" x2="96286" y2="91989"/>
                        <a14:foregroundMark x1="92571" y1="95136" x2="61857" y2="86981"/>
                        <a14:foregroundMark x1="61857" y1="86981" x2="29571" y2="89413"/>
                        <a14:foregroundMark x1="9286" y1="60944" x2="9143" y2="66524"/>
                        <a14:foregroundMark x1="15143" y1="82260" x2="5714" y2="91273"/>
                        <a14:foregroundMark x1="5714" y1="91273" x2="13286" y2="95279"/>
                        <a14:foregroundMark x1="13286" y1="95279" x2="24429" y2="95279"/>
                        <a14:foregroundMark x1="13429" y1="81831" x2="2571" y2="88841"/>
                        <a14:foregroundMark x1="2571" y1="88841" x2="2429" y2="88841"/>
                        <a14:foregroundMark x1="53571" y1="95708" x2="68714" y2="95279"/>
                        <a14:foregroundMark x1="94429" y1="93705" x2="96429" y2="98140"/>
                        <a14:foregroundMark x1="58143" y1="11588" x2="42286" y2="11016"/>
                        <a14:foregroundMark x1="42286" y1="11016" x2="34714" y2="12876"/>
                        <a14:foregroundMark x1="34571" y1="12160" x2="43286" y2="9299"/>
                        <a14:foregroundMark x1="43286" y1="9299" x2="50571" y2="9728"/>
                        <a14:foregroundMark x1="50571" y1="9728" x2="56143" y2="11445"/>
                        <a14:foregroundMark x1="12143" y1="78255" x2="20286" y2="755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80189" y="4417586"/>
            <a:ext cx="2333918" cy="2330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B4B3AD1D-F4F4-4096-8FB1-C561BC0DE1AC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38790" y="3071390"/>
            <a:ext cx="2434446" cy="167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041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0019890-9ACE-4FEC-BFBC-CC3113F25EE3}"/>
              </a:ext>
            </a:extLst>
          </p:cNvPr>
          <p:cNvSpPr txBox="1"/>
          <p:nvPr/>
        </p:nvSpPr>
        <p:spPr>
          <a:xfrm>
            <a:off x="0" y="183504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</a:rPr>
              <a:t>Реализация государственной политики в сфере образования</a:t>
            </a:r>
            <a:endParaRPr lang="ru-RU" sz="240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44D40787-09FE-4502-B235-BC9531CE4B1C}"/>
              </a:ext>
            </a:extLst>
          </p:cNvPr>
          <p:cNvSpPr/>
          <p:nvPr/>
        </p:nvSpPr>
        <p:spPr>
          <a:xfrm>
            <a:off x="274321" y="952475"/>
            <a:ext cx="3706918" cy="44831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 Указа Президента РФ №204 от 07.05.2018. "О национальных целях и стратегических задачах развития РФ на период до 2024г. " </a:t>
            </a:r>
          </a:p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глобальной конкурентоспособности российского образования, вхождения РФ в число десяти стран мира по качеству общеобразования.</a:t>
            </a:r>
          </a:p>
        </p:txBody>
      </p:sp>
      <p:sp>
        <p:nvSpPr>
          <p:cNvPr id="3" name="Стрелка: вниз 2">
            <a:extLst>
              <a:ext uri="{FF2B5EF4-FFF2-40B4-BE49-F238E27FC236}">
                <a16:creationId xmlns:a16="http://schemas.microsoft.com/office/drawing/2014/main" xmlns="" id="{E703C0E2-BA04-4E16-888C-460A2158625E}"/>
              </a:ext>
            </a:extLst>
          </p:cNvPr>
          <p:cNvSpPr/>
          <p:nvPr/>
        </p:nvSpPr>
        <p:spPr>
          <a:xfrm>
            <a:off x="1817526" y="2865120"/>
            <a:ext cx="758601" cy="610856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4080C2DD-6FA9-42EC-9631-A265B5151CEC}"/>
              </a:ext>
            </a:extLst>
          </p:cNvPr>
          <p:cNvSpPr/>
          <p:nvPr/>
        </p:nvSpPr>
        <p:spPr>
          <a:xfrm>
            <a:off x="4334175" y="952475"/>
            <a:ext cx="3706918" cy="44831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 государственной программы РФ от 26.12.2017 №1642 "Развитие образования(2018-2025г.) " </a:t>
            </a: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позиций РФ в международной программе по оценке образовательных достижений учащихся.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31389F7C-F64D-4DB6-BD2F-FD0868015C08}"/>
              </a:ext>
            </a:extLst>
          </p:cNvPr>
          <p:cNvSpPr/>
          <p:nvPr/>
        </p:nvSpPr>
        <p:spPr>
          <a:xfrm>
            <a:off x="8255935" y="952474"/>
            <a:ext cx="3706918" cy="44831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Просвещения РФ от 31.05.20211 №287 "Об утверждении федерального государственного образовательного стандарта общего образования " </a:t>
            </a:r>
          </a:p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обеспечивать возможность формирования функциональной грамотности учащихся, включающую овладение ключевыми компетенциями.</a:t>
            </a:r>
          </a:p>
        </p:txBody>
      </p:sp>
      <p:sp>
        <p:nvSpPr>
          <p:cNvPr id="20" name="Стрелка: вниз 19">
            <a:extLst>
              <a:ext uri="{FF2B5EF4-FFF2-40B4-BE49-F238E27FC236}">
                <a16:creationId xmlns:a16="http://schemas.microsoft.com/office/drawing/2014/main" xmlns="" id="{41ED95B4-5DCD-4F50-8D78-DE0081E34A69}"/>
              </a:ext>
            </a:extLst>
          </p:cNvPr>
          <p:cNvSpPr/>
          <p:nvPr/>
        </p:nvSpPr>
        <p:spPr>
          <a:xfrm>
            <a:off x="5808333" y="2865120"/>
            <a:ext cx="758601" cy="610856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: вниз 20">
            <a:extLst>
              <a:ext uri="{FF2B5EF4-FFF2-40B4-BE49-F238E27FC236}">
                <a16:creationId xmlns:a16="http://schemas.microsoft.com/office/drawing/2014/main" xmlns="" id="{BF564B8A-AAD1-41C6-A3AC-EABE2B94B19F}"/>
              </a:ext>
            </a:extLst>
          </p:cNvPr>
          <p:cNvSpPr/>
          <p:nvPr/>
        </p:nvSpPr>
        <p:spPr>
          <a:xfrm>
            <a:off x="9730093" y="2865120"/>
            <a:ext cx="758601" cy="610856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883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0019890-9ACE-4FEC-BFBC-CC3113F25EE3}"/>
              </a:ext>
            </a:extLst>
          </p:cNvPr>
          <p:cNvSpPr txBox="1"/>
          <p:nvPr/>
        </p:nvSpPr>
        <p:spPr>
          <a:xfrm>
            <a:off x="3048964" y="59309"/>
            <a:ext cx="609407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</a:rPr>
              <a:t>Модель формирования функциональной грамотности при реализации ФГОС</a:t>
            </a:r>
            <a:endParaRPr lang="ru-RU" sz="2400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E47230D2-359C-4C2B-AA95-C6D2DB25D953}"/>
              </a:ext>
            </a:extLst>
          </p:cNvPr>
          <p:cNvSpPr/>
          <p:nvPr/>
        </p:nvSpPr>
        <p:spPr>
          <a:xfrm>
            <a:off x="2150480" y="1014501"/>
            <a:ext cx="7891040" cy="91825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Государственный образовательный стандарт общего образования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57E02D05-8B79-4149-AC00-8AC70C4A4A01}"/>
              </a:ext>
            </a:extLst>
          </p:cNvPr>
          <p:cNvSpPr/>
          <p:nvPr/>
        </p:nvSpPr>
        <p:spPr>
          <a:xfrm>
            <a:off x="624387" y="2140108"/>
            <a:ext cx="10943224" cy="775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Требование к результатам освоения общеобразовательных программ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4182E7D8-3A7F-488F-A095-A0B0925012F4}"/>
              </a:ext>
            </a:extLst>
          </p:cNvPr>
          <p:cNvSpPr/>
          <p:nvPr/>
        </p:nvSpPr>
        <p:spPr>
          <a:xfrm>
            <a:off x="624387" y="3322456"/>
            <a:ext cx="3484370" cy="211479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</a:rPr>
              <a:t>Предметные результаты: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Освоение, преобразование и применение знаний на основе имеющихся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знаний и познавательных учебных действий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7F51C53A-475B-43AA-AEB6-EC22052FF72F}"/>
              </a:ext>
            </a:extLst>
          </p:cNvPr>
          <p:cNvSpPr/>
          <p:nvPr/>
        </p:nvSpPr>
        <p:spPr>
          <a:xfrm>
            <a:off x="4353814" y="3338310"/>
            <a:ext cx="3484370" cy="211479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</a:rPr>
              <a:t>Метапредметные результаты: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Регулятивные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Коммуникативные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Познавательные</a:t>
            </a:r>
          </a:p>
          <a:p>
            <a:pPr algn="ctr"/>
            <a:endParaRPr lang="ru-RU" sz="2000" dirty="0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C5803A77-F9C1-4056-9E65-5DDCBB452CC2}"/>
              </a:ext>
            </a:extLst>
          </p:cNvPr>
          <p:cNvSpPr/>
          <p:nvPr/>
        </p:nvSpPr>
        <p:spPr>
          <a:xfrm>
            <a:off x="8083241" y="3338309"/>
            <a:ext cx="3484370" cy="211479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</a:rPr>
              <a:t>Личностные результаты:</a:t>
            </a:r>
          </a:p>
          <a:p>
            <a:pPr indent="-34290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Самоопределение</a:t>
            </a:r>
          </a:p>
          <a:p>
            <a:pPr indent="-34290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Смолообразование</a:t>
            </a:r>
          </a:p>
          <a:p>
            <a:pPr indent="-34290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Морально-этическая ориентация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BE6F9C72-F9AA-454F-825E-E90008B5DD8B}"/>
              </a:ext>
            </a:extLst>
          </p:cNvPr>
          <p:cNvSpPr/>
          <p:nvPr/>
        </p:nvSpPr>
        <p:spPr>
          <a:xfrm>
            <a:off x="624387" y="5835160"/>
            <a:ext cx="10943224" cy="775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Формирование функциональной грамотности</a:t>
            </a:r>
          </a:p>
        </p:txBody>
      </p:sp>
      <p:cxnSp>
        <p:nvCxnSpPr>
          <p:cNvPr id="4" name="Соединитель: уступ 3">
            <a:extLst>
              <a:ext uri="{FF2B5EF4-FFF2-40B4-BE49-F238E27FC236}">
                <a16:creationId xmlns:a16="http://schemas.microsoft.com/office/drawing/2014/main" xmlns="" id="{3B95721D-AC08-49F1-8149-9B43CC9975D8}"/>
              </a:ext>
            </a:extLst>
          </p:cNvPr>
          <p:cNvCxnSpPr>
            <a:cxnSpLocks/>
            <a:stCxn id="7" idx="1"/>
            <a:endCxn id="16" idx="1"/>
          </p:cNvCxnSpPr>
          <p:nvPr/>
        </p:nvCxnSpPr>
        <p:spPr>
          <a:xfrm rot="10800000" flipV="1">
            <a:off x="624388" y="1473630"/>
            <a:ext cx="1526093" cy="4749281"/>
          </a:xfrm>
          <a:prstGeom prst="bentConnector3">
            <a:avLst>
              <a:gd name="adj1" fmla="val 121636"/>
            </a:avLst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xmlns="" id="{62E24FE4-726F-4FC4-9ABF-57044638C32F}"/>
              </a:ext>
            </a:extLst>
          </p:cNvPr>
          <p:cNvCxnSpPr>
            <a:cxnSpLocks/>
            <a:stCxn id="7" idx="2"/>
            <a:endCxn id="10" idx="0"/>
          </p:cNvCxnSpPr>
          <p:nvPr/>
        </p:nvCxnSpPr>
        <p:spPr>
          <a:xfrm flipH="1">
            <a:off x="6095999" y="1932760"/>
            <a:ext cx="1" cy="20734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xmlns="" id="{5AD4E8D6-4211-40FC-A0F3-71B270F950E9}"/>
              </a:ext>
            </a:extLst>
          </p:cNvPr>
          <p:cNvCxnSpPr>
            <a:cxnSpLocks/>
            <a:stCxn id="10" idx="2"/>
            <a:endCxn id="13" idx="0"/>
          </p:cNvCxnSpPr>
          <p:nvPr/>
        </p:nvCxnSpPr>
        <p:spPr>
          <a:xfrm>
            <a:off x="6095999" y="2915612"/>
            <a:ext cx="0" cy="42269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xmlns="" id="{384DF129-E610-4F26-9F0A-1CD58E8EEB71}"/>
              </a:ext>
            </a:extLst>
          </p:cNvPr>
          <p:cNvCxnSpPr>
            <a:cxnSpLocks/>
            <a:stCxn id="13" idx="2"/>
            <a:endCxn id="16" idx="0"/>
          </p:cNvCxnSpPr>
          <p:nvPr/>
        </p:nvCxnSpPr>
        <p:spPr>
          <a:xfrm>
            <a:off x="6095999" y="5453101"/>
            <a:ext cx="0" cy="382059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Соединитель: уступ 43">
            <a:extLst>
              <a:ext uri="{FF2B5EF4-FFF2-40B4-BE49-F238E27FC236}">
                <a16:creationId xmlns:a16="http://schemas.microsoft.com/office/drawing/2014/main" xmlns="" id="{51DCBC43-28A2-4AAF-9C34-6B8E7B2C0967}"/>
              </a:ext>
            </a:extLst>
          </p:cNvPr>
          <p:cNvCxnSpPr>
            <a:stCxn id="7" idx="3"/>
            <a:endCxn id="16" idx="3"/>
          </p:cNvCxnSpPr>
          <p:nvPr/>
        </p:nvCxnSpPr>
        <p:spPr>
          <a:xfrm>
            <a:off x="10041520" y="1473631"/>
            <a:ext cx="1526091" cy="4749281"/>
          </a:xfrm>
          <a:prstGeom prst="bentConnector3">
            <a:avLst>
              <a:gd name="adj1" fmla="val 114979"/>
            </a:avLst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>
            <a:extLst>
              <a:ext uri="{FF2B5EF4-FFF2-40B4-BE49-F238E27FC236}">
                <a16:creationId xmlns:a16="http://schemas.microsoft.com/office/drawing/2014/main" xmlns="" id="{72326E79-A9EC-47C4-A1FC-FF98B70480F5}"/>
              </a:ext>
            </a:extLst>
          </p:cNvPr>
          <p:cNvCxnSpPr>
            <a:cxnSpLocks/>
          </p:cNvCxnSpPr>
          <p:nvPr/>
        </p:nvCxnSpPr>
        <p:spPr>
          <a:xfrm>
            <a:off x="9914877" y="5453101"/>
            <a:ext cx="0" cy="473499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>
            <a:extLst>
              <a:ext uri="{FF2B5EF4-FFF2-40B4-BE49-F238E27FC236}">
                <a16:creationId xmlns:a16="http://schemas.microsoft.com/office/drawing/2014/main" xmlns="" id="{468978B8-CEE7-4D0F-9EF8-70AE1710507B}"/>
              </a:ext>
            </a:extLst>
          </p:cNvPr>
          <p:cNvCxnSpPr>
            <a:cxnSpLocks/>
          </p:cNvCxnSpPr>
          <p:nvPr/>
        </p:nvCxnSpPr>
        <p:spPr>
          <a:xfrm>
            <a:off x="2384327" y="5437247"/>
            <a:ext cx="0" cy="473499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>
            <a:extLst>
              <a:ext uri="{FF2B5EF4-FFF2-40B4-BE49-F238E27FC236}">
                <a16:creationId xmlns:a16="http://schemas.microsoft.com/office/drawing/2014/main" xmlns="" id="{7B95B47A-CA4C-4162-9403-98413D6BB52A}"/>
              </a:ext>
            </a:extLst>
          </p:cNvPr>
          <p:cNvCxnSpPr>
            <a:cxnSpLocks/>
          </p:cNvCxnSpPr>
          <p:nvPr/>
        </p:nvCxnSpPr>
        <p:spPr>
          <a:xfrm>
            <a:off x="9914877" y="2931466"/>
            <a:ext cx="0" cy="473499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>
            <a:extLst>
              <a:ext uri="{FF2B5EF4-FFF2-40B4-BE49-F238E27FC236}">
                <a16:creationId xmlns:a16="http://schemas.microsoft.com/office/drawing/2014/main" xmlns="" id="{60E0DCC3-ED3E-4A43-B01E-736406C86B74}"/>
              </a:ext>
            </a:extLst>
          </p:cNvPr>
          <p:cNvCxnSpPr>
            <a:cxnSpLocks/>
          </p:cNvCxnSpPr>
          <p:nvPr/>
        </p:nvCxnSpPr>
        <p:spPr>
          <a:xfrm>
            <a:off x="2384327" y="2915612"/>
            <a:ext cx="0" cy="473499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7990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901FEF47-95A2-4611-8A13-EB4C6B88EDF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" y="827306"/>
            <a:ext cx="11734800" cy="58471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0019890-9ACE-4FEC-BFBC-CC3113F25EE3}"/>
              </a:ext>
            </a:extLst>
          </p:cNvPr>
          <p:cNvSpPr txBox="1"/>
          <p:nvPr/>
        </p:nvSpPr>
        <p:spPr>
          <a:xfrm>
            <a:off x="0" y="183504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</a:rPr>
              <a:t>Банк заданий по формированию функциональной грамотности</a:t>
            </a:r>
            <a:endParaRPr lang="ru-RU" sz="2400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C657B6B2-959A-4596-8F5D-C55D175A0ACF}"/>
              </a:ext>
            </a:extLst>
          </p:cNvPr>
          <p:cNvSpPr/>
          <p:nvPr/>
        </p:nvSpPr>
        <p:spPr>
          <a:xfrm>
            <a:off x="3037840" y="1625600"/>
            <a:ext cx="1229360" cy="22758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422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0019890-9ACE-4FEC-BFBC-CC3113F25EE3}"/>
              </a:ext>
            </a:extLst>
          </p:cNvPr>
          <p:cNvSpPr txBox="1"/>
          <p:nvPr/>
        </p:nvSpPr>
        <p:spPr>
          <a:xfrm>
            <a:off x="0" y="183504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</a:rPr>
              <a:t>Банк заданий по формированию функциональной грамотности</a:t>
            </a:r>
            <a:endParaRPr lang="ru-RU" sz="2400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AEBF121B-4561-456C-90DA-100B4A07A49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6252" y="645169"/>
            <a:ext cx="9399496" cy="5971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019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Химия1\Desktop\РЭШ\РЭ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506" y="757646"/>
            <a:ext cx="11775220" cy="56622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Химия1\Desktop\РЭШ\беларусь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526" y="587829"/>
            <a:ext cx="11299632" cy="5211944"/>
          </a:xfrm>
          <a:prstGeom prst="rect">
            <a:avLst/>
          </a:prstGeom>
          <a:noFill/>
        </p:spPr>
      </p:pic>
      <p:pic>
        <p:nvPicPr>
          <p:cNvPr id="2051" name="Picture 3" descr="C:\Users\Химия1\Desktop\РЭШ\пиз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1354" y="653142"/>
            <a:ext cx="4864281" cy="48642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1400</TotalTime>
  <Words>404</Words>
  <Application>Microsoft Office PowerPoint</Application>
  <PresentationFormat>Произвольный</PresentationFormat>
  <Paragraphs>102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СПАСИБО ЗА ВНИМАНИЕ!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1</dc:creator>
  <cp:lastModifiedBy>Химия1</cp:lastModifiedBy>
  <cp:revision>42</cp:revision>
  <dcterms:created xsi:type="dcterms:W3CDTF">2021-03-23T19:58:53Z</dcterms:created>
  <dcterms:modified xsi:type="dcterms:W3CDTF">2022-10-12T07:32:58Z</dcterms:modified>
</cp:coreProperties>
</file>