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73" r:id="rId17"/>
    <p:sldId id="274" r:id="rId18"/>
    <p:sldId id="279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1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DF73A2-66A6-47D5-9E7D-C5FF5C1A8217}" type="datetimeFigureOut">
              <a:rPr lang="ru-RU" smtClean="0"/>
              <a:t>08.03.2022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F30EFD-913B-4D5C-9741-D95F436716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856984" cy="4608512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b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Всероссийской  олимпиады  </a:t>
            </a:r>
            <a:r>
              <a:rPr lang="ru-RU" sz="4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2021-2022 учебный год</a:t>
            </a:r>
            <a:r>
              <a:rPr lang="ru-RU" sz="2800" b="0" dirty="0">
                <a:effectLst/>
              </a:rPr>
              <a:t/>
            </a:r>
            <a:br>
              <a:rPr lang="ru-RU" sz="2800" b="0" dirty="0">
                <a:effectLst/>
              </a:rPr>
            </a:br>
            <a:endParaRPr lang="ru-RU" sz="2800" b="0" dirty="0"/>
          </a:p>
        </p:txBody>
      </p:sp>
    </p:spTree>
    <p:extLst>
      <p:ext uri="{BB962C8B-B14F-4D97-AF65-F5344CB8AC3E}">
        <p14:creationId xmlns:p14="http://schemas.microsoft.com/office/powerpoint/2010/main" val="883868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266970"/>
              </p:ext>
            </p:extLst>
          </p:nvPr>
        </p:nvGraphicFramePr>
        <p:xfrm>
          <a:off x="251520" y="260648"/>
          <a:ext cx="8640958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011"/>
                <a:gridCol w="1728011"/>
                <a:gridCol w="1728011"/>
                <a:gridCol w="1728011"/>
                <a:gridCol w="1728914"/>
              </a:tblGrid>
              <a:tr h="26509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907111"/>
              </p:ext>
            </p:extLst>
          </p:nvPr>
        </p:nvGraphicFramePr>
        <p:xfrm>
          <a:off x="251520" y="3429000"/>
          <a:ext cx="8640958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011"/>
                <a:gridCol w="1728011"/>
                <a:gridCol w="1728011"/>
                <a:gridCol w="1728011"/>
                <a:gridCol w="1728914"/>
              </a:tblGrid>
              <a:tr h="284135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150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814977"/>
              </p:ext>
            </p:extLst>
          </p:nvPr>
        </p:nvGraphicFramePr>
        <p:xfrm>
          <a:off x="395536" y="188640"/>
          <a:ext cx="8280920" cy="38274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56011"/>
                <a:gridCol w="1656011"/>
                <a:gridCol w="1656011"/>
                <a:gridCol w="1656011"/>
                <a:gridCol w="1656876"/>
              </a:tblGrid>
              <a:tr h="28133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413993"/>
              </p:ext>
            </p:extLst>
          </p:nvPr>
        </p:nvGraphicFramePr>
        <p:xfrm>
          <a:off x="395536" y="3933056"/>
          <a:ext cx="8280920" cy="28392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56819"/>
                <a:gridCol w="1684811"/>
                <a:gridCol w="1684811"/>
                <a:gridCol w="1684811"/>
                <a:gridCol w="1469668"/>
              </a:tblGrid>
              <a:tr h="25993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83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214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609272"/>
              </p:ext>
            </p:extLst>
          </p:nvPr>
        </p:nvGraphicFramePr>
        <p:xfrm>
          <a:off x="395536" y="260648"/>
          <a:ext cx="8496943" cy="28392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9211"/>
                <a:gridCol w="1699211"/>
                <a:gridCol w="1699211"/>
                <a:gridCol w="1699211"/>
                <a:gridCol w="1700099"/>
              </a:tblGrid>
              <a:tr h="27582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ОБЖ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5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697142"/>
              </p:ext>
            </p:extLst>
          </p:nvPr>
        </p:nvGraphicFramePr>
        <p:xfrm>
          <a:off x="395536" y="3140968"/>
          <a:ext cx="8496943" cy="338437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9211"/>
                <a:gridCol w="1699211"/>
                <a:gridCol w="1699211"/>
                <a:gridCol w="1699211"/>
                <a:gridCol w="1700099"/>
              </a:tblGrid>
              <a:tr h="33385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7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8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362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237554"/>
              </p:ext>
            </p:extLst>
          </p:nvPr>
        </p:nvGraphicFramePr>
        <p:xfrm>
          <a:off x="395536" y="332656"/>
          <a:ext cx="8496943" cy="41291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9211"/>
                <a:gridCol w="1699211"/>
                <a:gridCol w="1699211"/>
                <a:gridCol w="1699211"/>
                <a:gridCol w="1700099"/>
              </a:tblGrid>
              <a:tr h="40733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7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72766"/>
              </p:ext>
            </p:extLst>
          </p:nvPr>
        </p:nvGraphicFramePr>
        <p:xfrm>
          <a:off x="395536" y="5301208"/>
          <a:ext cx="8496943" cy="86409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9211"/>
                <a:gridCol w="1699211"/>
                <a:gridCol w="1699211"/>
                <a:gridCol w="1699211"/>
                <a:gridCol w="1700099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666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174514"/>
              </p:ext>
            </p:extLst>
          </p:nvPr>
        </p:nvGraphicFramePr>
        <p:xfrm>
          <a:off x="1763688" y="24978"/>
          <a:ext cx="5976666" cy="6676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6943"/>
                <a:gridCol w="3442780"/>
                <a:gridCol w="1266943"/>
              </a:tblGrid>
              <a:tr h="301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Призеры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Астрономия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Искусство (МХК)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ОБЖ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973" marR="3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68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46400"/>
              </p:ext>
            </p:extLst>
          </p:nvPr>
        </p:nvGraphicFramePr>
        <p:xfrm>
          <a:off x="539552" y="116632"/>
          <a:ext cx="8208908" cy="6474688"/>
        </p:xfrm>
        <a:graphic>
          <a:graphicData uri="http://schemas.openxmlformats.org/drawingml/2006/table">
            <a:tbl>
              <a:tblPr/>
              <a:tblGrid>
                <a:gridCol w="655317"/>
                <a:gridCol w="168877"/>
                <a:gridCol w="168877"/>
                <a:gridCol w="154193"/>
                <a:gridCol w="148686"/>
                <a:gridCol w="161535"/>
                <a:gridCol w="154193"/>
                <a:gridCol w="168877"/>
                <a:gridCol w="168877"/>
                <a:gridCol w="170713"/>
                <a:gridCol w="168877"/>
                <a:gridCol w="168877"/>
                <a:gridCol w="154193"/>
                <a:gridCol w="183563"/>
                <a:gridCol w="168877"/>
                <a:gridCol w="139507"/>
                <a:gridCol w="110137"/>
                <a:gridCol w="148686"/>
                <a:gridCol w="139507"/>
                <a:gridCol w="146849"/>
                <a:gridCol w="183563"/>
                <a:gridCol w="168877"/>
                <a:gridCol w="117480"/>
                <a:gridCol w="146849"/>
                <a:gridCol w="139507"/>
                <a:gridCol w="146849"/>
                <a:gridCol w="110137"/>
                <a:gridCol w="124823"/>
                <a:gridCol w="117480"/>
                <a:gridCol w="102795"/>
                <a:gridCol w="126658"/>
                <a:gridCol w="102795"/>
                <a:gridCol w="117480"/>
                <a:gridCol w="117480"/>
                <a:gridCol w="117480"/>
                <a:gridCol w="132165"/>
                <a:gridCol w="117480"/>
                <a:gridCol w="110137"/>
                <a:gridCol w="126658"/>
                <a:gridCol w="139507"/>
                <a:gridCol w="104631"/>
                <a:gridCol w="183563"/>
                <a:gridCol w="124823"/>
                <a:gridCol w="110137"/>
                <a:gridCol w="170713"/>
                <a:gridCol w="117480"/>
                <a:gridCol w="161535"/>
                <a:gridCol w="154193"/>
                <a:gridCol w="205589"/>
                <a:gridCol w="148686"/>
                <a:gridCol w="148686"/>
                <a:gridCol w="148686"/>
                <a:gridCol w="214768"/>
              </a:tblGrid>
              <a:tr h="370477">
                <a:tc gridSpan="53">
                  <a:txBody>
                    <a:bodyPr/>
                    <a:lstStyle/>
                    <a:p>
                      <a:pPr algn="ctr" fontAlgn="t"/>
                      <a:endParaRPr lang="ru-RU" sz="600" b="1" i="0" u="sng" strike="noStrike" dirty="0" smtClean="0">
                        <a:solidFill>
                          <a:srgbClr val="4F81BD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t"/>
                      <a:endParaRPr lang="ru-RU" sz="1000" b="1" i="0" u="sng" strike="noStrike" dirty="0" smtClean="0">
                        <a:solidFill>
                          <a:srgbClr val="4F81BD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000" b="1" i="0" u="sng" strike="noStrike" dirty="0" smtClean="0">
                          <a:solidFill>
                            <a:srgbClr val="4F81BD"/>
                          </a:solidFill>
                          <a:effectLst/>
                          <a:latin typeface="Times New Roman"/>
                        </a:rPr>
                        <a:t>Количество </a:t>
                      </a:r>
                      <a:r>
                        <a:rPr lang="ru-RU" sz="1000" b="1" i="0" u="sng" strike="noStrike" dirty="0">
                          <a:solidFill>
                            <a:srgbClr val="4F81BD"/>
                          </a:solidFill>
                          <a:effectLst/>
                          <a:latin typeface="Times New Roman"/>
                        </a:rPr>
                        <a:t>победителей и призеров муниципальных этапов ВОШ за 2021-2022 учебный год</a:t>
                      </a:r>
                    </a:p>
                  </a:txBody>
                  <a:tcPr marL="4305" marR="4305" marT="430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9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Предмет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Математика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Литература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Русский язык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Физика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Химия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МХК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История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Английский язык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Биология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Информатика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Физкультура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География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Обществознание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Техн.(девушки)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Техн. (юноши)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ОБЖ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Башкирский язык 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Татарский и чувашский языки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экономика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ИЗО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Черчение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Экология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Право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Астрономия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Победители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Призеры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Место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ОУ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№1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80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№2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80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№3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80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КБГИ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с. Бурлы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229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с. Белое Озеро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538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СОШ с. Зилим-Караново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СОШ д. Карагаево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д. Коварды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с. Саитбаба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с. Табынское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СОШ с. Янгискаин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229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ООШ с. Имендяшево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ООШ с. Юлуково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ООШ д. Инзелга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ООШ с. Курорта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ООШ с.Мраково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ООШ д. Узбяково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13482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ООШ д. Юзимяново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37293"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ИТОГО</a:t>
                      </a:r>
                    </a:p>
                  </a:txBody>
                  <a:tcPr marL="4305" marR="4305" marT="43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106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161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9948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5-11 классы</a:t>
                      </a:r>
                    </a:p>
                  </a:txBody>
                  <a:tcPr marL="4305" marR="4305" marT="430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победители</a:t>
                      </a: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призеры</a:t>
                      </a: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305" marR="4305" marT="430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mo"/>
                      </a:endParaRPr>
                    </a:p>
                  </a:txBody>
                  <a:tcPr marL="4305" marR="4305" marT="430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51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0"/>
            <a:ext cx="8064895" cy="587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862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56084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364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5"/>
            <a:ext cx="7560840" cy="50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27138"/>
            <a:ext cx="8352928" cy="393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5475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70485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366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43522172"/>
              </p:ext>
            </p:extLst>
          </p:nvPr>
        </p:nvGraphicFramePr>
        <p:xfrm>
          <a:off x="755576" y="836712"/>
          <a:ext cx="7297584" cy="4680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6653"/>
                <a:gridCol w="881039"/>
                <a:gridCol w="943970"/>
                <a:gridCol w="1006902"/>
                <a:gridCol w="1040788"/>
                <a:gridCol w="1080120"/>
                <a:gridCol w="1008112"/>
              </a:tblGrid>
              <a:tr h="1160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0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887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94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 и призеров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462" marR="514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81912" y="251356"/>
            <a:ext cx="5138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МЭ ВОШ за последние 6 лет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82014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848871" cy="518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724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017" y="116632"/>
            <a:ext cx="8856983" cy="1026368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победителей и призеров МЭ ВОШ за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2021- 2022 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67469"/>
              </p:ext>
            </p:extLst>
          </p:nvPr>
        </p:nvGraphicFramePr>
        <p:xfrm>
          <a:off x="323528" y="1340768"/>
          <a:ext cx="8568950" cy="22425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13611"/>
                <a:gridCol w="1713611"/>
                <a:gridCol w="1713611"/>
                <a:gridCol w="1713611"/>
                <a:gridCol w="1714506"/>
              </a:tblGrid>
              <a:tr h="27240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Астрономия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0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650256"/>
              </p:ext>
            </p:extLst>
          </p:nvPr>
        </p:nvGraphicFramePr>
        <p:xfrm>
          <a:off x="323528" y="3717032"/>
          <a:ext cx="8496944" cy="244827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9211"/>
                <a:gridCol w="1699211"/>
                <a:gridCol w="1699211"/>
                <a:gridCol w="1699211"/>
                <a:gridCol w="1700100"/>
              </a:tblGrid>
              <a:tr h="34303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6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7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206155"/>
              </p:ext>
            </p:extLst>
          </p:nvPr>
        </p:nvGraphicFramePr>
        <p:xfrm>
          <a:off x="179512" y="332656"/>
          <a:ext cx="8784978" cy="32403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56812"/>
                <a:gridCol w="1756812"/>
                <a:gridCol w="1756812"/>
                <a:gridCol w="1756812"/>
                <a:gridCol w="1757730"/>
              </a:tblGrid>
              <a:tr h="31965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2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47684"/>
              </p:ext>
            </p:extLst>
          </p:nvPr>
        </p:nvGraphicFramePr>
        <p:xfrm>
          <a:off x="179512" y="3717032"/>
          <a:ext cx="8784978" cy="28083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56812"/>
                <a:gridCol w="1756812"/>
                <a:gridCol w="1756812"/>
                <a:gridCol w="1756812"/>
                <a:gridCol w="1757730"/>
              </a:tblGrid>
              <a:tr h="34512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2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1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552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015660"/>
              </p:ext>
            </p:extLst>
          </p:nvPr>
        </p:nvGraphicFramePr>
        <p:xfrm>
          <a:off x="323528" y="260646"/>
          <a:ext cx="8568950" cy="335993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13611"/>
                <a:gridCol w="1713611"/>
                <a:gridCol w="1713611"/>
                <a:gridCol w="1713611"/>
                <a:gridCol w="1714506"/>
              </a:tblGrid>
              <a:tr h="288034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7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094818"/>
              </p:ext>
            </p:extLst>
          </p:nvPr>
        </p:nvGraphicFramePr>
        <p:xfrm>
          <a:off x="323528" y="3501008"/>
          <a:ext cx="8568951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13611"/>
                <a:gridCol w="1713611"/>
                <a:gridCol w="1713611"/>
                <a:gridCol w="1713611"/>
                <a:gridCol w="1714507"/>
              </a:tblGrid>
              <a:tr h="29123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13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073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819215"/>
              </p:ext>
            </p:extLst>
          </p:nvPr>
        </p:nvGraphicFramePr>
        <p:xfrm>
          <a:off x="251520" y="188640"/>
          <a:ext cx="8712970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27703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90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187577"/>
              </p:ext>
            </p:extLst>
          </p:nvPr>
        </p:nvGraphicFramePr>
        <p:xfrm>
          <a:off x="251520" y="3356992"/>
          <a:ext cx="8712970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29834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59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94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421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234062"/>
              </p:ext>
            </p:extLst>
          </p:nvPr>
        </p:nvGraphicFramePr>
        <p:xfrm>
          <a:off x="251520" y="188640"/>
          <a:ext cx="8712970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269928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6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515554"/>
              </p:ext>
            </p:extLst>
          </p:nvPr>
        </p:nvGraphicFramePr>
        <p:xfrm>
          <a:off x="251520" y="3501008"/>
          <a:ext cx="8712970" cy="29523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32311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3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587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558789"/>
              </p:ext>
            </p:extLst>
          </p:nvPr>
        </p:nvGraphicFramePr>
        <p:xfrm>
          <a:off x="179512" y="260648"/>
          <a:ext cx="8712970" cy="3154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252185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МХК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8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861722"/>
              </p:ext>
            </p:extLst>
          </p:nvPr>
        </p:nvGraphicFramePr>
        <p:xfrm>
          <a:off x="179512" y="3284984"/>
          <a:ext cx="8712970" cy="32361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42412"/>
                <a:gridCol w="1742412"/>
                <a:gridCol w="1742412"/>
                <a:gridCol w="1742412"/>
                <a:gridCol w="1743322"/>
              </a:tblGrid>
              <a:tr h="175635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2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победителей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призеров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победителей и призеров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79462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714</TotalTime>
  <Words>1162</Words>
  <Application>Microsoft Office PowerPoint</Application>
  <PresentationFormat>Экран (4:3)</PresentationFormat>
  <Paragraphs>1878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 Анализ  Всероссийской  олимпиады  школьников за 2021-2022 учебный год </vt:lpstr>
      <vt:lpstr>Презентация PowerPoint</vt:lpstr>
      <vt:lpstr>Презентация PowerPoint</vt:lpstr>
      <vt:lpstr>Количество победителей и призеров МЭ ВОШ за 2021- 2022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Всероссийская олимпиада школьников – система ежегодных предметных олимпиад для обучающихся общеобразовательных организаций.</dc:title>
  <dc:creator>Nazifa</dc:creator>
  <cp:lastModifiedBy>admin</cp:lastModifiedBy>
  <cp:revision>26</cp:revision>
  <dcterms:created xsi:type="dcterms:W3CDTF">2021-03-03T06:26:10Z</dcterms:created>
  <dcterms:modified xsi:type="dcterms:W3CDTF">2022-03-08T13:02:20Z</dcterms:modified>
</cp:coreProperties>
</file>